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5" r:id="rId19"/>
    <p:sldId id="277" r:id="rId20"/>
    <p:sldId id="276" r:id="rId21"/>
    <p:sldId id="279" r:id="rId22"/>
    <p:sldId id="280" r:id="rId23"/>
    <p:sldId id="281" r:id="rId24"/>
    <p:sldId id="282" r:id="rId25"/>
    <p:sldId id="284" r:id="rId26"/>
    <p:sldId id="285" r:id="rId27"/>
    <p:sldId id="286" r:id="rId28"/>
    <p:sldId id="288" r:id="rId29"/>
    <p:sldId id="287" r:id="rId30"/>
    <p:sldId id="289" r:id="rId31"/>
    <p:sldId id="290" r:id="rId32"/>
    <p:sldId id="293" r:id="rId33"/>
    <p:sldId id="291" r:id="rId34"/>
    <p:sldId id="292" r:id="rId35"/>
    <p:sldId id="294" r:id="rId36"/>
    <p:sldId id="295" r:id="rId37"/>
    <p:sldId id="296" r:id="rId38"/>
    <p:sldId id="297" r:id="rId39"/>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66546-EE49-3145-A70C-4AA1A53A5125}" v="15" dt="2021-08-27T03:40:15.5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9"/>
  </p:normalViewPr>
  <p:slideViewPr>
    <p:cSldViewPr snapToGrid="0" snapToObjects="1">
      <p:cViewPr varScale="1">
        <p:scale>
          <a:sx n="79" d="100"/>
          <a:sy n="79" d="100"/>
        </p:scale>
        <p:origin x="82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B9E59-7D1F-DB41-A018-CC1F188F6F30}" type="datetimeFigureOut">
              <a:rPr lang="en-TW" smtClean="0"/>
              <a:t>12/17/2021</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338FF-50C9-7A4B-85DC-4C835DD681DD}" type="slidenum">
              <a:rPr lang="en-TW" smtClean="0"/>
              <a:t>‹#›</a:t>
            </a:fld>
            <a:endParaRPr lang="en-TW"/>
          </a:p>
        </p:txBody>
      </p:sp>
    </p:spTree>
    <p:extLst>
      <p:ext uri="{BB962C8B-B14F-4D97-AF65-F5344CB8AC3E}">
        <p14:creationId xmlns:p14="http://schemas.microsoft.com/office/powerpoint/2010/main" val="8517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075F-921B-FC48-BD92-B76EC3325D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2FA1AC8D-D5AC-DC4A-9556-119B62D9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1BE43936-DBA5-7147-BB85-82256D9DC6E4}"/>
              </a:ext>
            </a:extLst>
          </p:cNvPr>
          <p:cNvSpPr>
            <a:spLocks noGrp="1"/>
          </p:cNvSpPr>
          <p:nvPr>
            <p:ph type="dt" sz="half" idx="10"/>
          </p:nvPr>
        </p:nvSpPr>
        <p:spPr/>
        <p:txBody>
          <a:bodyPr/>
          <a:lstStyle/>
          <a:p>
            <a:fld id="{77ADDA99-BF79-8B4D-AA69-9577DFF4E30D}" type="datetimeFigureOut">
              <a:rPr lang="en-TW" smtClean="0"/>
              <a:t>12/17/2021</a:t>
            </a:fld>
            <a:endParaRPr lang="en-TW"/>
          </a:p>
        </p:txBody>
      </p:sp>
      <p:sp>
        <p:nvSpPr>
          <p:cNvPr id="5" name="Footer Placeholder 4">
            <a:extLst>
              <a:ext uri="{FF2B5EF4-FFF2-40B4-BE49-F238E27FC236}">
                <a16:creationId xmlns:a16="http://schemas.microsoft.com/office/drawing/2014/main" id="{07ABD0E3-9FBC-C74E-953D-45B38D0325DA}"/>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D1D8F5C6-DE03-8D41-981C-9B1F62A74A8A}"/>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3067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7BF6-58D9-9840-BBFE-A5A914943197}"/>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E6AA470F-011C-FF4D-97D2-26443161C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B469CAD4-C62E-B64B-A5ED-15C3D993BADD}"/>
              </a:ext>
            </a:extLst>
          </p:cNvPr>
          <p:cNvSpPr>
            <a:spLocks noGrp="1"/>
          </p:cNvSpPr>
          <p:nvPr>
            <p:ph type="dt" sz="half" idx="10"/>
          </p:nvPr>
        </p:nvSpPr>
        <p:spPr/>
        <p:txBody>
          <a:bodyPr/>
          <a:lstStyle/>
          <a:p>
            <a:fld id="{77ADDA99-BF79-8B4D-AA69-9577DFF4E30D}" type="datetimeFigureOut">
              <a:rPr lang="en-TW" smtClean="0"/>
              <a:t>12/17/2021</a:t>
            </a:fld>
            <a:endParaRPr lang="en-TW"/>
          </a:p>
        </p:txBody>
      </p:sp>
      <p:sp>
        <p:nvSpPr>
          <p:cNvPr id="5" name="Footer Placeholder 4">
            <a:extLst>
              <a:ext uri="{FF2B5EF4-FFF2-40B4-BE49-F238E27FC236}">
                <a16:creationId xmlns:a16="http://schemas.microsoft.com/office/drawing/2014/main" id="{5FB01BD6-0D60-3843-9E10-97EE12000075}"/>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CA67B94-7554-884C-90DA-CE1400AB0E2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632464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4B2BE-CF09-D048-A51F-3839804C8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791084ED-E40D-A841-BAD4-0BAAB63AA2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DFBE898-4D9D-8A43-9E0C-1489F7B94B67}"/>
              </a:ext>
            </a:extLst>
          </p:cNvPr>
          <p:cNvSpPr>
            <a:spLocks noGrp="1"/>
          </p:cNvSpPr>
          <p:nvPr>
            <p:ph type="dt" sz="half" idx="10"/>
          </p:nvPr>
        </p:nvSpPr>
        <p:spPr/>
        <p:txBody>
          <a:bodyPr/>
          <a:lstStyle/>
          <a:p>
            <a:fld id="{77ADDA99-BF79-8B4D-AA69-9577DFF4E30D}" type="datetimeFigureOut">
              <a:rPr lang="en-TW" smtClean="0"/>
              <a:t>12/17/2021</a:t>
            </a:fld>
            <a:endParaRPr lang="en-TW"/>
          </a:p>
        </p:txBody>
      </p:sp>
      <p:sp>
        <p:nvSpPr>
          <p:cNvPr id="5" name="Footer Placeholder 4">
            <a:extLst>
              <a:ext uri="{FF2B5EF4-FFF2-40B4-BE49-F238E27FC236}">
                <a16:creationId xmlns:a16="http://schemas.microsoft.com/office/drawing/2014/main" id="{C162A423-AB4E-284A-A4D9-B6483C156DB7}"/>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F2198117-24FF-7142-9283-741903AED58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90408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A8DB-2F8B-E548-9B91-836E35CA509D}"/>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BC4BCE3D-474F-9142-B4C5-59D1E6BA0F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2CACF6A-E906-6643-BA19-50B9D4AC9F31}"/>
              </a:ext>
            </a:extLst>
          </p:cNvPr>
          <p:cNvSpPr>
            <a:spLocks noGrp="1"/>
          </p:cNvSpPr>
          <p:nvPr>
            <p:ph type="dt" sz="half" idx="10"/>
          </p:nvPr>
        </p:nvSpPr>
        <p:spPr/>
        <p:txBody>
          <a:bodyPr/>
          <a:lstStyle/>
          <a:p>
            <a:fld id="{77ADDA99-BF79-8B4D-AA69-9577DFF4E30D}" type="datetimeFigureOut">
              <a:rPr lang="en-TW" smtClean="0"/>
              <a:t>12/17/2021</a:t>
            </a:fld>
            <a:endParaRPr lang="en-TW"/>
          </a:p>
        </p:txBody>
      </p:sp>
      <p:sp>
        <p:nvSpPr>
          <p:cNvPr id="5" name="Footer Placeholder 4">
            <a:extLst>
              <a:ext uri="{FF2B5EF4-FFF2-40B4-BE49-F238E27FC236}">
                <a16:creationId xmlns:a16="http://schemas.microsoft.com/office/drawing/2014/main" id="{61131D35-5332-CD49-A8AA-7C5893BAF85B}"/>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4342BE9C-CCC2-C54F-9F92-2242CED51E26}"/>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8855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88F7-1167-D749-8ACC-C74DB9DA1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9B084AFD-A37C-414A-A5E8-2C27BA3B3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3AA46C-DE32-5146-82A4-5416DED2C81E}"/>
              </a:ext>
            </a:extLst>
          </p:cNvPr>
          <p:cNvSpPr>
            <a:spLocks noGrp="1"/>
          </p:cNvSpPr>
          <p:nvPr>
            <p:ph type="dt" sz="half" idx="10"/>
          </p:nvPr>
        </p:nvSpPr>
        <p:spPr/>
        <p:txBody>
          <a:bodyPr/>
          <a:lstStyle/>
          <a:p>
            <a:fld id="{77ADDA99-BF79-8B4D-AA69-9577DFF4E30D}" type="datetimeFigureOut">
              <a:rPr lang="en-TW" smtClean="0"/>
              <a:t>12/17/2021</a:t>
            </a:fld>
            <a:endParaRPr lang="en-TW"/>
          </a:p>
        </p:txBody>
      </p:sp>
      <p:sp>
        <p:nvSpPr>
          <p:cNvPr id="5" name="Footer Placeholder 4">
            <a:extLst>
              <a:ext uri="{FF2B5EF4-FFF2-40B4-BE49-F238E27FC236}">
                <a16:creationId xmlns:a16="http://schemas.microsoft.com/office/drawing/2014/main" id="{F41D595D-A8BF-FF46-A027-172AAE94E6CD}"/>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BD9D7F5-9ECF-9147-9B83-A13F7B5B3E5C}"/>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834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2E9D-AC29-674D-A78C-CE482A5EEDB5}"/>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0C0A0B13-7A56-9443-AB5F-5D30FE6AD4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A540A0B1-D5CF-BD45-B3A6-B686814BF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D68CFE3F-BA22-8042-AB86-52FB7D05AA35}"/>
              </a:ext>
            </a:extLst>
          </p:cNvPr>
          <p:cNvSpPr>
            <a:spLocks noGrp="1"/>
          </p:cNvSpPr>
          <p:nvPr>
            <p:ph type="dt" sz="half" idx="10"/>
          </p:nvPr>
        </p:nvSpPr>
        <p:spPr/>
        <p:txBody>
          <a:bodyPr/>
          <a:lstStyle/>
          <a:p>
            <a:fld id="{77ADDA99-BF79-8B4D-AA69-9577DFF4E30D}" type="datetimeFigureOut">
              <a:rPr lang="en-TW" smtClean="0"/>
              <a:t>12/17/2021</a:t>
            </a:fld>
            <a:endParaRPr lang="en-TW"/>
          </a:p>
        </p:txBody>
      </p:sp>
      <p:sp>
        <p:nvSpPr>
          <p:cNvPr id="6" name="Footer Placeholder 5">
            <a:extLst>
              <a:ext uri="{FF2B5EF4-FFF2-40B4-BE49-F238E27FC236}">
                <a16:creationId xmlns:a16="http://schemas.microsoft.com/office/drawing/2014/main" id="{14AF6D90-4AEB-464F-B47E-41BDDCB4F11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8737A25E-162E-534E-B7F4-A2617E5B107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42414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839B-CD96-614A-B4BC-75030623789A}"/>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8C9E0C42-A069-924B-81A0-CDF1819AE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CC63E-1A47-7D4F-98B1-45E7C51A9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346445C9-9D95-8F47-AC7E-5AC151288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D5D57-543F-D749-84DE-FA39B244C3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8087D321-B11C-C84D-AFFC-17F4CDC6B375}"/>
              </a:ext>
            </a:extLst>
          </p:cNvPr>
          <p:cNvSpPr>
            <a:spLocks noGrp="1"/>
          </p:cNvSpPr>
          <p:nvPr>
            <p:ph type="dt" sz="half" idx="10"/>
          </p:nvPr>
        </p:nvSpPr>
        <p:spPr/>
        <p:txBody>
          <a:bodyPr/>
          <a:lstStyle/>
          <a:p>
            <a:fld id="{77ADDA99-BF79-8B4D-AA69-9577DFF4E30D}" type="datetimeFigureOut">
              <a:rPr lang="en-TW" smtClean="0"/>
              <a:t>12/17/2021</a:t>
            </a:fld>
            <a:endParaRPr lang="en-TW"/>
          </a:p>
        </p:txBody>
      </p:sp>
      <p:sp>
        <p:nvSpPr>
          <p:cNvPr id="8" name="Footer Placeholder 7">
            <a:extLst>
              <a:ext uri="{FF2B5EF4-FFF2-40B4-BE49-F238E27FC236}">
                <a16:creationId xmlns:a16="http://schemas.microsoft.com/office/drawing/2014/main" id="{C601BB12-A0B4-D543-9B48-E2D52D08360B}"/>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0DDA7ABE-30BE-5340-B1B4-4C0C9BC45A52}"/>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89348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5438-C6C4-EB48-A49E-5B3676AD3417}"/>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420919AA-D6D1-AB4D-BC18-092A780B0F35}"/>
              </a:ext>
            </a:extLst>
          </p:cNvPr>
          <p:cNvSpPr>
            <a:spLocks noGrp="1"/>
          </p:cNvSpPr>
          <p:nvPr>
            <p:ph type="dt" sz="half" idx="10"/>
          </p:nvPr>
        </p:nvSpPr>
        <p:spPr/>
        <p:txBody>
          <a:bodyPr/>
          <a:lstStyle/>
          <a:p>
            <a:fld id="{77ADDA99-BF79-8B4D-AA69-9577DFF4E30D}" type="datetimeFigureOut">
              <a:rPr lang="en-TW" smtClean="0"/>
              <a:t>12/17/2021</a:t>
            </a:fld>
            <a:endParaRPr lang="en-TW"/>
          </a:p>
        </p:txBody>
      </p:sp>
      <p:sp>
        <p:nvSpPr>
          <p:cNvPr id="4" name="Footer Placeholder 3">
            <a:extLst>
              <a:ext uri="{FF2B5EF4-FFF2-40B4-BE49-F238E27FC236}">
                <a16:creationId xmlns:a16="http://schemas.microsoft.com/office/drawing/2014/main" id="{E527A56D-A1D1-8340-8F2D-3188DA0AD3C0}"/>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A02DF010-2362-C346-AC8E-E2532A1A8A4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507205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ED9A85-44AE-494C-BAC8-23BA247718D8}"/>
              </a:ext>
            </a:extLst>
          </p:cNvPr>
          <p:cNvSpPr>
            <a:spLocks noGrp="1"/>
          </p:cNvSpPr>
          <p:nvPr>
            <p:ph type="dt" sz="half" idx="10"/>
          </p:nvPr>
        </p:nvSpPr>
        <p:spPr/>
        <p:txBody>
          <a:bodyPr/>
          <a:lstStyle/>
          <a:p>
            <a:fld id="{77ADDA99-BF79-8B4D-AA69-9577DFF4E30D}" type="datetimeFigureOut">
              <a:rPr lang="en-TW" smtClean="0"/>
              <a:t>12/17/2021</a:t>
            </a:fld>
            <a:endParaRPr lang="en-TW"/>
          </a:p>
        </p:txBody>
      </p:sp>
      <p:sp>
        <p:nvSpPr>
          <p:cNvPr id="3" name="Footer Placeholder 2">
            <a:extLst>
              <a:ext uri="{FF2B5EF4-FFF2-40B4-BE49-F238E27FC236}">
                <a16:creationId xmlns:a16="http://schemas.microsoft.com/office/drawing/2014/main" id="{FE3645D7-7E65-BA4A-B130-1BF0E59BF596}"/>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435D7D4E-8180-3347-8191-FD4A1A1301D3}"/>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6832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34AF-35AA-5E49-B919-279DC16355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ABCBDD56-5BB5-0B42-A363-C5EF6D414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11EEE181-C73E-FC44-A082-87B56D559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783CE-5BAA-CA47-8D9B-A8924354BBD9}"/>
              </a:ext>
            </a:extLst>
          </p:cNvPr>
          <p:cNvSpPr>
            <a:spLocks noGrp="1"/>
          </p:cNvSpPr>
          <p:nvPr>
            <p:ph type="dt" sz="half" idx="10"/>
          </p:nvPr>
        </p:nvSpPr>
        <p:spPr/>
        <p:txBody>
          <a:bodyPr/>
          <a:lstStyle/>
          <a:p>
            <a:fld id="{77ADDA99-BF79-8B4D-AA69-9577DFF4E30D}" type="datetimeFigureOut">
              <a:rPr lang="en-TW" smtClean="0"/>
              <a:t>12/17/2021</a:t>
            </a:fld>
            <a:endParaRPr lang="en-TW"/>
          </a:p>
        </p:txBody>
      </p:sp>
      <p:sp>
        <p:nvSpPr>
          <p:cNvPr id="6" name="Footer Placeholder 5">
            <a:extLst>
              <a:ext uri="{FF2B5EF4-FFF2-40B4-BE49-F238E27FC236}">
                <a16:creationId xmlns:a16="http://schemas.microsoft.com/office/drawing/2014/main" id="{C1989BDA-128A-8840-A72B-16CC52FC86CC}"/>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BC0256C5-E423-E74E-9754-F9DE7A9B9AB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2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6CF6-11E7-E54C-8975-86D19DCDC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9E9E9176-2C5D-FC4E-A400-EC5A4AE14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96CA6D8C-02A1-3D47-9DB3-6ED6F3CD3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EBA67-0371-5548-BEEC-2B5BB77377B3}"/>
              </a:ext>
            </a:extLst>
          </p:cNvPr>
          <p:cNvSpPr>
            <a:spLocks noGrp="1"/>
          </p:cNvSpPr>
          <p:nvPr>
            <p:ph type="dt" sz="half" idx="10"/>
          </p:nvPr>
        </p:nvSpPr>
        <p:spPr/>
        <p:txBody>
          <a:bodyPr/>
          <a:lstStyle/>
          <a:p>
            <a:fld id="{77ADDA99-BF79-8B4D-AA69-9577DFF4E30D}" type="datetimeFigureOut">
              <a:rPr lang="en-TW" smtClean="0"/>
              <a:t>12/17/2021</a:t>
            </a:fld>
            <a:endParaRPr lang="en-TW"/>
          </a:p>
        </p:txBody>
      </p:sp>
      <p:sp>
        <p:nvSpPr>
          <p:cNvPr id="6" name="Footer Placeholder 5">
            <a:extLst>
              <a:ext uri="{FF2B5EF4-FFF2-40B4-BE49-F238E27FC236}">
                <a16:creationId xmlns:a16="http://schemas.microsoft.com/office/drawing/2014/main" id="{4EADE9C8-8E86-A044-8179-0CDEE261FF6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06411D00-CF9B-D044-B1CB-3C6602C636E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720445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89EAC1-0725-EB49-9378-C4B0DF292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C1DC3D9D-E4A2-364A-A1F2-039E5E8DE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W" dirty="0"/>
          </a:p>
        </p:txBody>
      </p:sp>
      <p:sp>
        <p:nvSpPr>
          <p:cNvPr id="4" name="Date Placeholder 3">
            <a:extLst>
              <a:ext uri="{FF2B5EF4-FFF2-40B4-BE49-F238E27FC236}">
                <a16:creationId xmlns:a16="http://schemas.microsoft.com/office/drawing/2014/main" id="{FD928E5B-A6E1-CC4E-9BDD-59347EAE4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DDA99-BF79-8B4D-AA69-9577DFF4E30D}" type="datetimeFigureOut">
              <a:rPr lang="en-TW" smtClean="0"/>
              <a:t>12/17/2021</a:t>
            </a:fld>
            <a:endParaRPr lang="en-TW"/>
          </a:p>
        </p:txBody>
      </p:sp>
      <p:sp>
        <p:nvSpPr>
          <p:cNvPr id="5" name="Footer Placeholder 4">
            <a:extLst>
              <a:ext uri="{FF2B5EF4-FFF2-40B4-BE49-F238E27FC236}">
                <a16:creationId xmlns:a16="http://schemas.microsoft.com/office/drawing/2014/main" id="{3CD8A4B8-1AEF-3940-9FA7-5B8DE0671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dirty="0"/>
          </a:p>
        </p:txBody>
      </p:sp>
      <p:sp>
        <p:nvSpPr>
          <p:cNvPr id="6" name="Slide Number Placeholder 5">
            <a:extLst>
              <a:ext uri="{FF2B5EF4-FFF2-40B4-BE49-F238E27FC236}">
                <a16:creationId xmlns:a16="http://schemas.microsoft.com/office/drawing/2014/main" id="{73E81AEB-46F3-454C-9AB8-FD0DB55D6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D97D7-7027-8B4D-AA3E-780DC707E82D}" type="slidenum">
              <a:rPr lang="en-TW" smtClean="0"/>
              <a:t>‹#›</a:t>
            </a:fld>
            <a:endParaRPr lang="en-TW"/>
          </a:p>
        </p:txBody>
      </p:sp>
    </p:spTree>
    <p:extLst>
      <p:ext uri="{BB962C8B-B14F-4D97-AF65-F5344CB8AC3E}">
        <p14:creationId xmlns:p14="http://schemas.microsoft.com/office/powerpoint/2010/main" val="3959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4F53FC-0F65-444F-BDF4-F2E45F8BBE67}"/>
              </a:ext>
            </a:extLst>
          </p:cNvPr>
          <p:cNvSpPr>
            <a:spLocks noGrp="1"/>
          </p:cNvSpPr>
          <p:nvPr>
            <p:ph type="ctrTitle"/>
          </p:nvPr>
        </p:nvSpPr>
        <p:spPr>
          <a:xfrm>
            <a:off x="477981" y="1122363"/>
            <a:ext cx="4023360" cy="3204134"/>
          </a:xfrm>
        </p:spPr>
        <p:txBody>
          <a:bodyPr anchor="b">
            <a:normAutofit/>
          </a:bodyPr>
          <a:lstStyle/>
          <a:p>
            <a:pPr algn="l"/>
            <a:r>
              <a:rPr lang="en-TW" sz="4800"/>
              <a:t>Discrete Math Chapter </a:t>
            </a:r>
            <a:r>
              <a:rPr lang="en-US" sz="4800"/>
              <a:t>2</a:t>
            </a:r>
            <a:endParaRPr lang="en-TW" sz="4800" dirty="0"/>
          </a:p>
        </p:txBody>
      </p:sp>
      <p:sp>
        <p:nvSpPr>
          <p:cNvPr id="3" name="Subtitle 2">
            <a:extLst>
              <a:ext uri="{FF2B5EF4-FFF2-40B4-BE49-F238E27FC236}">
                <a16:creationId xmlns:a16="http://schemas.microsoft.com/office/drawing/2014/main" id="{1FE4A9E6-6128-A14E-9A48-A4D6DF383ABD}"/>
              </a:ext>
            </a:extLst>
          </p:cNvPr>
          <p:cNvSpPr>
            <a:spLocks noGrp="1"/>
          </p:cNvSpPr>
          <p:nvPr>
            <p:ph type="subTitle" idx="1"/>
          </p:nvPr>
        </p:nvSpPr>
        <p:spPr>
          <a:xfrm>
            <a:off x="477981" y="4872922"/>
            <a:ext cx="3933306" cy="1208141"/>
          </a:xfrm>
        </p:spPr>
        <p:txBody>
          <a:bodyPr>
            <a:normAutofit fontScale="92500" lnSpcReduction="10000"/>
          </a:bodyPr>
          <a:lstStyle/>
          <a:p>
            <a:pPr algn="l"/>
            <a:r>
              <a:rPr lang="en-US" sz="4800" i="1"/>
              <a:t>Proofs and Number Theory</a:t>
            </a:r>
            <a:endParaRPr lang="en-TW" sz="4800" i="1"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a:extLst>
              <a:ext uri="{FF2B5EF4-FFF2-40B4-BE49-F238E27FC236}">
                <a16:creationId xmlns:a16="http://schemas.microsoft.com/office/drawing/2014/main" id="{682343A1-732E-45AD-8D21-DC86AEA39F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1047750"/>
            <a:ext cx="4762500" cy="4762500"/>
          </a:xfrm>
          <a:prstGeom prst="rect">
            <a:avLst/>
          </a:prstGeom>
        </p:spPr>
      </p:pic>
    </p:spTree>
    <p:extLst>
      <p:ext uri="{BB962C8B-B14F-4D97-AF65-F5344CB8AC3E}">
        <p14:creationId xmlns:p14="http://schemas.microsoft.com/office/powerpoint/2010/main" val="78027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84C6-00AE-334A-A3AA-AF31302246D5}"/>
              </a:ext>
            </a:extLst>
          </p:cNvPr>
          <p:cNvSpPr>
            <a:spLocks noGrp="1"/>
          </p:cNvSpPr>
          <p:nvPr>
            <p:ph type="title"/>
          </p:nvPr>
        </p:nvSpPr>
        <p:spPr/>
        <p:txBody>
          <a:bodyPr/>
          <a:lstStyle/>
          <a:p>
            <a:r>
              <a:rPr lang="en-US" altLang="zh-TW" dirty="0"/>
              <a:t>Exhaustive Proof</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4A677-B502-1744-AF95-91EBDBA47498}"/>
                  </a:ext>
                </a:extLst>
              </p:cNvPr>
              <p:cNvSpPr>
                <a:spLocks noGrp="1"/>
              </p:cNvSpPr>
              <p:nvPr>
                <p:ph idx="1"/>
              </p:nvPr>
            </p:nvSpPr>
            <p:spPr/>
            <p:txBody>
              <a:bodyPr/>
              <a:lstStyle/>
              <a:p>
                <a:pPr marL="0" indent="0">
                  <a:buNone/>
                </a:pPr>
                <a:r>
                  <a:rPr lang="en-US" dirty="0"/>
                  <a:t>Proof by exhaustion is a method of mathematical proof in which the statement to be proved is split into a finite number of cases, and where each type of case is checked to see if the proposition in question holds.</a:t>
                </a:r>
              </a:p>
              <a:p>
                <a:pPr marL="0" indent="0">
                  <a:buNone/>
                </a:pPr>
                <a:r>
                  <a:rPr lang="en-US" dirty="0"/>
                  <a:t>(Exhaustive proof is considered as a direct proof.)</a:t>
                </a:r>
              </a:p>
              <a:p>
                <a:pPr marL="0" indent="0">
                  <a:buNone/>
                </a:pPr>
                <a:r>
                  <a:rPr lang="en-US" dirty="0"/>
                  <a:t>For example, prove that</a:t>
                </a:r>
              </a:p>
              <a:p>
                <a:pPr marL="0" indent="0" algn="ctr">
                  <a:buNone/>
                </a:pPr>
                <a:r>
                  <a:rPr lang="en-US" altLang="zh-TW" dirty="0"/>
                  <a:t>x belongs to the positive integer set N,</a:t>
                </a:r>
                <a14:m>
                  <m:oMath xmlns:m="http://schemas.openxmlformats.org/officeDocument/2006/math">
                    <m:r>
                      <a:rPr lang="en-US" altLang="zh-TW" i="1">
                        <a:latin typeface="Cambria Math" panose="02040503050406030204" pitchFamily="18" charset="0"/>
                      </a:rPr>
                      <m:t> </m:t>
                    </m:r>
                  </m:oMath>
                </a14:m>
                <a:r>
                  <a:rPr lang="en-US" altLang="zh-TW" dirty="0"/>
                  <a:t>(</a:t>
                </a:r>
                <a14:m>
                  <m:oMath xmlns:m="http://schemas.openxmlformats.org/officeDocument/2006/math">
                    <m:r>
                      <a:rPr lang="en-US" altLang="zh-TW" i="1">
                        <a:latin typeface="Cambria Math" panose="02040503050406030204" pitchFamily="18" charset="0"/>
                        <a:ea typeface="Cambria Math" panose="02040503050406030204" pitchFamily="18" charset="0"/>
                      </a:rPr>
                      <m:t>∀</m:t>
                    </m:r>
                    <m:r>
                      <m:rPr>
                        <m:sty m:val="p"/>
                      </m:rPr>
                      <a:rPr lang="en-US" altLang="zh-TW">
                        <a:latin typeface="Cambria Math" panose="02040503050406030204" pitchFamily="18" charset="0"/>
                        <a:ea typeface="Cambria Math" panose="02040503050406030204" pitchFamily="18" charset="0"/>
                      </a:rPr>
                      <m:t>x</m:t>
                    </m:r>
                  </m:oMath>
                </a14:m>
                <a:r>
                  <a:rPr lang="en-US" altLang="zh-TW" dirty="0"/>
                  <a:t>)[(x &lt; 5)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US" altLang="zh-TW" dirty="0"/>
                  <a:t> (x &lt; 7)]</a:t>
                </a:r>
              </a:p>
              <a:p>
                <a:pPr marL="0" indent="0">
                  <a:buNone/>
                </a:pPr>
                <a:r>
                  <a:rPr lang="en-US" dirty="0"/>
                  <a:t>is true.</a:t>
                </a:r>
                <a:endParaRPr lang="en-TW" dirty="0"/>
              </a:p>
            </p:txBody>
          </p:sp>
        </mc:Choice>
        <mc:Fallback xmlns="">
          <p:sp>
            <p:nvSpPr>
              <p:cNvPr id="3" name="Content Placeholder 2">
                <a:extLst>
                  <a:ext uri="{FF2B5EF4-FFF2-40B4-BE49-F238E27FC236}">
                    <a16:creationId xmlns:a16="http://schemas.microsoft.com/office/drawing/2014/main" id="{B0A4A677-B502-1744-AF95-91EBDBA47498}"/>
                  </a:ext>
                </a:extLst>
              </p:cNvPr>
              <p:cNvSpPr>
                <a:spLocks noGrp="1" noRot="1" noChangeAspect="1" noMove="1" noResize="1" noEditPoints="1" noAdjustHandles="1" noChangeArrowheads="1" noChangeShapeType="1" noTextEdit="1"/>
              </p:cNvSpPr>
              <p:nvPr>
                <p:ph idx="1"/>
              </p:nvPr>
            </p:nvSpPr>
            <p:spPr>
              <a:blipFill>
                <a:blip r:embed="rId2"/>
                <a:stretch>
                  <a:fillRect l="-1206" t="-2326" r="-1448"/>
                </a:stretch>
              </a:blipFill>
            </p:spPr>
            <p:txBody>
              <a:bodyPr/>
              <a:lstStyle/>
              <a:p>
                <a:r>
                  <a:rPr lang="en-TW">
                    <a:noFill/>
                  </a:rPr>
                  <a:t> </a:t>
                </a:r>
              </a:p>
            </p:txBody>
          </p:sp>
        </mc:Fallback>
      </mc:AlternateContent>
    </p:spTree>
    <p:extLst>
      <p:ext uri="{BB962C8B-B14F-4D97-AF65-F5344CB8AC3E}">
        <p14:creationId xmlns:p14="http://schemas.microsoft.com/office/powerpoint/2010/main" val="837439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0688-D8BA-9643-9581-CC423D2227C5}"/>
              </a:ext>
            </a:extLst>
          </p:cNvPr>
          <p:cNvSpPr>
            <a:spLocks noGrp="1"/>
          </p:cNvSpPr>
          <p:nvPr>
            <p:ph type="title"/>
          </p:nvPr>
        </p:nvSpPr>
        <p:spPr/>
        <p:txBody>
          <a:bodyPr/>
          <a:lstStyle/>
          <a:p>
            <a:r>
              <a:rPr lang="en-TW" dirty="0"/>
              <a:t>Direct Proof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2C7528-6BFE-094B-8920-0F9FF4DEED19}"/>
                  </a:ext>
                </a:extLst>
              </p:cNvPr>
              <p:cNvSpPr>
                <a:spLocks noGrp="1"/>
              </p:cNvSpPr>
              <p:nvPr>
                <p:ph idx="1"/>
              </p:nvPr>
            </p:nvSpPr>
            <p:spPr/>
            <p:txBody>
              <a:bodyPr/>
              <a:lstStyle/>
              <a:p>
                <a:pPr marL="0" indent="0">
                  <a:buNone/>
                </a:pPr>
                <a:r>
                  <a:rPr lang="en-US" dirty="0"/>
                  <a:t>I</a:t>
                </a:r>
                <a:r>
                  <a:rPr lang="en-TW" dirty="0"/>
                  <a:t>n direct proof, supposed we are proving P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Q is true, then we use a proof sequence to go from P to Q.</a:t>
                </a:r>
              </a:p>
              <a:p>
                <a:pPr marL="0" indent="0">
                  <a:buNone/>
                </a:pPr>
                <a:r>
                  <a:rPr lang="en-US" dirty="0"/>
                  <a:t>For example, prove that</a:t>
                </a:r>
              </a:p>
              <a:p>
                <a:pPr marL="0" indent="0" algn="ctr">
                  <a:buNone/>
                </a:pPr>
                <a:r>
                  <a:rPr lang="en-US" dirty="0"/>
                  <a:t>If a is an even number, b is an even number, then a + b is an even number too.</a:t>
                </a:r>
              </a:p>
              <a:p>
                <a:pPr marL="0" indent="0">
                  <a:buNone/>
                </a:pPr>
                <a:r>
                  <a:rPr lang="en-US" dirty="0"/>
                  <a:t>is true.</a:t>
                </a:r>
                <a:endParaRPr lang="en-TW"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392C7528-6BFE-094B-8920-0F9FF4DEED19}"/>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892159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AB21-DBA8-964D-A4E1-B0602ECE9DBC}"/>
              </a:ext>
            </a:extLst>
          </p:cNvPr>
          <p:cNvSpPr>
            <a:spLocks noGrp="1"/>
          </p:cNvSpPr>
          <p:nvPr>
            <p:ph type="title"/>
          </p:nvPr>
        </p:nvSpPr>
        <p:spPr/>
        <p:txBody>
          <a:bodyPr/>
          <a:lstStyle/>
          <a:p>
            <a:r>
              <a:rPr lang="en-US" altLang="zh-TW" dirty="0">
                <a:solidFill>
                  <a:srgbClr val="252525"/>
                </a:solidFill>
                <a:cs typeface="Calibri" panose="020F0502020204030204" pitchFamily="34" charset="0"/>
              </a:rPr>
              <a:t>Contraposition</a:t>
            </a:r>
            <a:endParaRPr lang="en-TW" dirty="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D6E521-85FA-A847-882B-36CBCF2177AE}"/>
                  </a:ext>
                </a:extLst>
              </p:cNvPr>
              <p:cNvSpPr>
                <a:spLocks noGrp="1"/>
              </p:cNvSpPr>
              <p:nvPr>
                <p:ph idx="1"/>
              </p:nvPr>
            </p:nvSpPr>
            <p:spPr/>
            <p:txBody>
              <a:bodyPr/>
              <a:lstStyle/>
              <a:p>
                <a:pPr marL="0" indent="0">
                  <a:buNone/>
                </a:pPr>
                <a:r>
                  <a:rPr lang="en-TW" dirty="0"/>
                  <a:t>When proving P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Q is true, it might be extremely difficult. If we have tried diligently but failed to produce a direct proof of P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Q, then we can try prove Q’</a:t>
                </a:r>
                <a:r>
                  <a:rPr lang="en-TW" dirty="0">
                    <a:ea typeface="Cambria Math" panose="02040503050406030204" pitchFamily="18" charset="0"/>
                  </a:rPr>
                  <a:t>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P’. This technique is called “</a:t>
                </a:r>
                <a:r>
                  <a:rPr lang="en-US" dirty="0">
                    <a:solidFill>
                      <a:srgbClr val="252525"/>
                    </a:solidFill>
                  </a:rPr>
                  <a:t>c</a:t>
                </a:r>
                <a:r>
                  <a:rPr lang="en-US" altLang="zh-TW" dirty="0">
                    <a:solidFill>
                      <a:srgbClr val="252525"/>
                    </a:solidFill>
                  </a:rPr>
                  <a:t>ontraposition”.</a:t>
                </a:r>
              </a:p>
              <a:p>
                <a:pPr marL="0" indent="0">
                  <a:buNone/>
                </a:pPr>
                <a:r>
                  <a:rPr lang="en-US" altLang="zh-TW" dirty="0">
                    <a:solidFill>
                      <a:srgbClr val="252525"/>
                    </a:solidFill>
                  </a:rPr>
                  <a:t>(Contraposition means we change the position of statements.)</a:t>
                </a:r>
              </a:p>
              <a:p>
                <a:pPr marL="0" indent="0">
                  <a:buNone/>
                </a:pPr>
                <a:r>
                  <a:rPr lang="en-US" dirty="0">
                    <a:solidFill>
                      <a:srgbClr val="252525"/>
                    </a:solidFill>
                  </a:rPr>
                  <a:t>For example, prove that</a:t>
                </a:r>
              </a:p>
              <a:p>
                <a:pPr marL="0" indent="0" algn="ctr">
                  <a:buNone/>
                </a:pPr>
                <a:r>
                  <a:rPr lang="en-US" dirty="0">
                    <a:solidFill>
                      <a:srgbClr val="252525"/>
                    </a:solidFill>
                  </a:rPr>
                  <a:t>If </a:t>
                </a:r>
                <a14:m>
                  <m:oMath xmlns:m="http://schemas.openxmlformats.org/officeDocument/2006/math">
                    <m:sSup>
                      <m:sSupPr>
                        <m:ctrlPr>
                          <a:rPr lang="en-US" i="1" smtClean="0">
                            <a:solidFill>
                              <a:srgbClr val="252525"/>
                            </a:solidFill>
                            <a:latin typeface="Cambria Math" panose="02040503050406030204" pitchFamily="18" charset="0"/>
                          </a:rPr>
                        </m:ctrlPr>
                      </m:sSupPr>
                      <m:e>
                        <m:r>
                          <a:rPr lang="en-US" b="0" i="1" smtClean="0">
                            <a:solidFill>
                              <a:srgbClr val="252525"/>
                            </a:solidFill>
                            <a:latin typeface="Cambria Math" panose="02040503050406030204" pitchFamily="18" charset="0"/>
                          </a:rPr>
                          <m:t>𝑛</m:t>
                        </m:r>
                      </m:e>
                      <m:sup>
                        <m:r>
                          <a:rPr lang="en-US" b="0" i="1" smtClean="0">
                            <a:solidFill>
                              <a:srgbClr val="252525"/>
                            </a:solidFill>
                            <a:latin typeface="Cambria Math" panose="02040503050406030204" pitchFamily="18" charset="0"/>
                          </a:rPr>
                          <m:t>2</m:t>
                        </m:r>
                      </m:sup>
                    </m:sSup>
                  </m:oMath>
                </a14:m>
                <a:r>
                  <a:rPr lang="en-US" dirty="0">
                    <a:solidFill>
                      <a:srgbClr val="252525"/>
                    </a:solidFill>
                  </a:rPr>
                  <a:t> is an odd number, then so is </a:t>
                </a:r>
                <a14:m>
                  <m:oMath xmlns:m="http://schemas.openxmlformats.org/officeDocument/2006/math">
                    <m:r>
                      <a:rPr lang="en-US" b="0" i="1" smtClean="0">
                        <a:solidFill>
                          <a:srgbClr val="252525"/>
                        </a:solidFill>
                        <a:latin typeface="Cambria Math" panose="02040503050406030204" pitchFamily="18" charset="0"/>
                      </a:rPr>
                      <m:t>𝑛</m:t>
                    </m:r>
                  </m:oMath>
                </a14:m>
                <a:r>
                  <a:rPr lang="en-US" dirty="0">
                    <a:solidFill>
                      <a:srgbClr val="252525"/>
                    </a:solidFill>
                  </a:rPr>
                  <a:t>.</a:t>
                </a:r>
              </a:p>
              <a:p>
                <a:pPr marL="0" indent="0">
                  <a:buNone/>
                </a:pPr>
                <a:r>
                  <a:rPr lang="en-US" dirty="0">
                    <a:solidFill>
                      <a:srgbClr val="252525"/>
                    </a:solidFill>
                  </a:rPr>
                  <a:t>Is true.</a:t>
                </a:r>
                <a:endParaRPr lang="en-TW" dirty="0"/>
              </a:p>
            </p:txBody>
          </p:sp>
        </mc:Choice>
        <mc:Fallback xmlns="">
          <p:sp>
            <p:nvSpPr>
              <p:cNvPr id="3" name="Content Placeholder 2">
                <a:extLst>
                  <a:ext uri="{FF2B5EF4-FFF2-40B4-BE49-F238E27FC236}">
                    <a16:creationId xmlns:a16="http://schemas.microsoft.com/office/drawing/2014/main" id="{9ED6E521-85FA-A847-882B-36CBCF2177AE}"/>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7032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288DE-CFA8-EF45-A398-AA95C915B8AD}"/>
              </a:ext>
            </a:extLst>
          </p:cNvPr>
          <p:cNvSpPr>
            <a:spLocks noGrp="1"/>
          </p:cNvSpPr>
          <p:nvPr>
            <p:ph type="title"/>
          </p:nvPr>
        </p:nvSpPr>
        <p:spPr/>
        <p:txBody>
          <a:bodyPr/>
          <a:lstStyle/>
          <a:p>
            <a:r>
              <a:rPr lang="en-TW" dirty="0"/>
              <a:t>Contradiction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DA4891-CE86-AD46-B671-BEE537FF551C}"/>
                  </a:ext>
                </a:extLst>
              </p:cNvPr>
              <p:cNvSpPr>
                <a:spLocks noGrp="1"/>
              </p:cNvSpPr>
              <p:nvPr>
                <p:ph idx="1"/>
              </p:nvPr>
            </p:nvSpPr>
            <p:spPr/>
            <p:txBody>
              <a:bodyPr/>
              <a:lstStyle/>
              <a:p>
                <a:pPr marL="0" indent="0">
                  <a:buNone/>
                </a:pPr>
                <a:r>
                  <a:rPr lang="en-US" dirty="0"/>
                  <a:t>Proof by contradiction is a form of proof that establishes the truth by showing that assuming the proposition to be false leads to a contradiction. (This is also known as indirect proof.)</a:t>
                </a:r>
              </a:p>
              <a:p>
                <a:pPr marL="0" indent="0">
                  <a:buNone/>
                </a:pPr>
                <a:r>
                  <a:rPr lang="en-US" dirty="0"/>
                  <a:t>For example, prove that</a:t>
                </a:r>
              </a:p>
              <a:p>
                <a:pPr marL="0" indent="0" algn="ctr">
                  <a:buNone/>
                </a:pPr>
                <a14:m>
                  <m:oMath xmlns:m="http://schemas.openxmlformats.org/officeDocument/2006/math">
                    <m:rad>
                      <m:radPr>
                        <m:degHide m:val="on"/>
                        <m:ctrlPr>
                          <a:rPr lang="zh-TW" altLang="en-US" i="1">
                            <a:latin typeface="Cambria Math" panose="02040503050406030204" pitchFamily="18" charset="0"/>
                          </a:rPr>
                        </m:ctrlPr>
                      </m:radPr>
                      <m:deg/>
                      <m:e>
                        <m:r>
                          <a:rPr lang="en-US" altLang="zh-TW" i="1">
                            <a:latin typeface="Cambria Math" panose="02040503050406030204" pitchFamily="18" charset="0"/>
                          </a:rPr>
                          <m:t>2</m:t>
                        </m:r>
                      </m:e>
                    </m:rad>
                  </m:oMath>
                </a14:m>
                <a:r>
                  <a:rPr lang="en-TW" dirty="0"/>
                  <a:t> is an irrational number</a:t>
                </a:r>
              </a:p>
              <a:p>
                <a:pPr marL="0" indent="0">
                  <a:buNone/>
                </a:pPr>
                <a:r>
                  <a:rPr lang="en-US" dirty="0"/>
                  <a:t>I</a:t>
                </a:r>
                <a:r>
                  <a:rPr lang="en-TW" dirty="0"/>
                  <a:t>s true.</a:t>
                </a:r>
              </a:p>
            </p:txBody>
          </p:sp>
        </mc:Choice>
        <mc:Fallback xmlns="">
          <p:sp>
            <p:nvSpPr>
              <p:cNvPr id="3" name="Content Placeholder 2">
                <a:extLst>
                  <a:ext uri="{FF2B5EF4-FFF2-40B4-BE49-F238E27FC236}">
                    <a16:creationId xmlns:a16="http://schemas.microsoft.com/office/drawing/2014/main" id="{3DDA4891-CE86-AD46-B671-BEE537FF551C}"/>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1458671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a:t>2-2 Mathematical Induction</a:t>
            </a:r>
            <a:endParaRPr lang="en-TW" sz="54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D98AB03-3F12-F645-80ED-03B717F34B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2497941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8937-28DB-C344-AD5A-04228161340A}"/>
              </a:ext>
            </a:extLst>
          </p:cNvPr>
          <p:cNvSpPr>
            <a:spLocks noGrp="1"/>
          </p:cNvSpPr>
          <p:nvPr>
            <p:ph type="title"/>
          </p:nvPr>
        </p:nvSpPr>
        <p:spPr/>
        <p:txBody>
          <a:bodyPr/>
          <a:lstStyle/>
          <a:p>
            <a:r>
              <a:rPr lang="en-TW" dirty="0"/>
              <a:t>First Pinciple of Mathematical Induction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E3438D-3EA2-BC42-9379-4ECFF05EB1E6}"/>
                  </a:ext>
                </a:extLst>
              </p:cNvPr>
              <p:cNvSpPr>
                <a:spLocks noGrp="1"/>
              </p:cNvSpPr>
              <p:nvPr>
                <p:ph idx="1"/>
              </p:nvPr>
            </p:nvSpPr>
            <p:spPr>
              <a:xfrm>
                <a:off x="838200" y="1825625"/>
                <a:ext cx="6106297" cy="4351338"/>
              </a:xfrm>
            </p:spPr>
            <p:txBody>
              <a:bodyPr/>
              <a:lstStyle/>
              <a:p>
                <a:pPr marL="0" indent="0">
                  <a:buNone/>
                </a:pPr>
                <a:r>
                  <a:rPr lang="en-TW" dirty="0"/>
                  <a:t>Another powerful proof technique is mathematical induction. Mathematical induction says that, for statement P(n) to be true for all positive integers n, we need the following statements to be true:</a:t>
                </a:r>
              </a:p>
              <a:p>
                <a:pPr marL="514350" indent="-514350">
                  <a:buAutoNum type="arabicPeriod"/>
                </a:pPr>
                <a:r>
                  <a:rPr lang="en-TW" dirty="0"/>
                  <a:t>P(1) is true.</a:t>
                </a:r>
              </a:p>
              <a:p>
                <a:pPr marL="514350" indent="-514350">
                  <a:buAutoNum type="arabicPeriod"/>
                </a:pPr>
                <a:r>
                  <a:rPr lang="en-TW" dirty="0"/>
                  <a:t>(</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k)[P(k) is true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P(k+1) is true]</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7EE3438D-3EA2-BC42-9379-4ECFF05EB1E6}"/>
                  </a:ext>
                </a:extLst>
              </p:cNvPr>
              <p:cNvSpPr>
                <a:spLocks noGrp="1" noRot="1" noChangeAspect="1" noMove="1" noResize="1" noEditPoints="1" noAdjustHandles="1" noChangeArrowheads="1" noChangeShapeType="1" noTextEdit="1"/>
              </p:cNvSpPr>
              <p:nvPr>
                <p:ph idx="1"/>
              </p:nvPr>
            </p:nvSpPr>
            <p:spPr>
              <a:xfrm>
                <a:off x="838200" y="1825625"/>
                <a:ext cx="6106297" cy="4351338"/>
              </a:xfrm>
              <a:blipFill>
                <a:blip r:embed="rId2"/>
                <a:stretch>
                  <a:fillRect l="-2079" t="-2326" r="-3326"/>
                </a:stretch>
              </a:blipFill>
            </p:spPr>
            <p:txBody>
              <a:bodyPr/>
              <a:lstStyle/>
              <a:p>
                <a:r>
                  <a:rPr lang="en-TW">
                    <a:noFill/>
                  </a:rPr>
                  <a:t> </a:t>
                </a:r>
              </a:p>
            </p:txBody>
          </p:sp>
        </mc:Fallback>
      </mc:AlternateContent>
      <p:pic>
        <p:nvPicPr>
          <p:cNvPr id="5" name="Picture 4" descr="A picture containing toy, LEGO, indoor, plastic&#10;&#10;Description automatically generated">
            <a:extLst>
              <a:ext uri="{FF2B5EF4-FFF2-40B4-BE49-F238E27FC236}">
                <a16:creationId xmlns:a16="http://schemas.microsoft.com/office/drawing/2014/main" id="{739BBBB6-237B-6747-BAAB-C6FF58023617}"/>
              </a:ext>
            </a:extLst>
          </p:cNvPr>
          <p:cNvPicPr>
            <a:picLocks noChangeAspect="1"/>
          </p:cNvPicPr>
          <p:nvPr/>
        </p:nvPicPr>
        <p:blipFill>
          <a:blip r:embed="rId3"/>
          <a:stretch>
            <a:fillRect/>
          </a:stretch>
        </p:blipFill>
        <p:spPr>
          <a:xfrm>
            <a:off x="7611762" y="2493877"/>
            <a:ext cx="3751043" cy="2498253"/>
          </a:xfrm>
          <a:prstGeom prst="rect">
            <a:avLst/>
          </a:prstGeom>
        </p:spPr>
      </p:pic>
    </p:spTree>
    <p:extLst>
      <p:ext uri="{BB962C8B-B14F-4D97-AF65-F5344CB8AC3E}">
        <p14:creationId xmlns:p14="http://schemas.microsoft.com/office/powerpoint/2010/main" val="192538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47E2-11A1-EF4C-8749-E70017EE8B25}"/>
              </a:ext>
            </a:extLst>
          </p:cNvPr>
          <p:cNvSpPr>
            <a:spLocks noGrp="1"/>
          </p:cNvSpPr>
          <p:nvPr>
            <p:ph type="title"/>
          </p:nvPr>
        </p:nvSpPr>
        <p:spPr/>
        <p:txBody>
          <a:bodyPr/>
          <a:lstStyle/>
          <a:p>
            <a:r>
              <a:rPr lang="en-TW" dirty="0"/>
              <a:t>Example 2-2-1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F5611B-AEBF-F145-9936-2720A97F3C6D}"/>
                  </a:ext>
                </a:extLst>
              </p:cNvPr>
              <p:cNvSpPr>
                <a:spLocks noGrp="1"/>
              </p:cNvSpPr>
              <p:nvPr>
                <p:ph idx="1"/>
              </p:nvPr>
            </p:nvSpPr>
            <p:spPr/>
            <p:txBody>
              <a:bodyPr/>
              <a:lstStyle/>
              <a:p>
                <a:pPr marL="0" indent="0">
                  <a:buNone/>
                </a:pPr>
                <a:r>
                  <a:rPr lang="en-TW" dirty="0"/>
                  <a:t>Prove that</a:t>
                </a:r>
              </a:p>
              <a:p>
                <a:pPr marL="0" indent="0" algn="ctr">
                  <a:buNone/>
                </a:pPr>
                <a:r>
                  <a:rPr lang="en-US" altLang="zh-TW" dirty="0"/>
                  <a:t>1</a:t>
                </a:r>
                <a:r>
                  <a:rPr lang="zh-TW" altLang="en-US" dirty="0"/>
                  <a:t> </a:t>
                </a:r>
                <a:r>
                  <a:rPr lang="en-US" altLang="zh-TW" dirty="0"/>
                  <a:t>+</a:t>
                </a:r>
                <a:r>
                  <a:rPr lang="zh-TW" altLang="en-US" dirty="0"/>
                  <a:t> </a:t>
                </a:r>
                <a:r>
                  <a:rPr lang="en-US" altLang="zh-TW" dirty="0"/>
                  <a:t>3</a:t>
                </a:r>
                <a:r>
                  <a:rPr lang="zh-TW" altLang="en-US" dirty="0"/>
                  <a:t> </a:t>
                </a:r>
                <a:r>
                  <a:rPr lang="en-US" altLang="zh-TW" dirty="0"/>
                  <a:t>+</a:t>
                </a:r>
                <a:r>
                  <a:rPr lang="zh-TW" altLang="en-US" dirty="0"/>
                  <a:t> </a:t>
                </a:r>
                <a:r>
                  <a:rPr lang="en-US" altLang="zh-TW" dirty="0"/>
                  <a:t>6</a:t>
                </a:r>
                <a:r>
                  <a:rPr lang="zh-TW" altLang="en-US" dirty="0"/>
                  <a:t> </a:t>
                </a:r>
                <a:r>
                  <a:rPr lang="en-US" altLang="zh-TW" dirty="0"/>
                  <a:t>+</a:t>
                </a:r>
                <a:r>
                  <a:rPr lang="zh-TW" altLang="en-US" dirty="0"/>
                  <a:t> </a:t>
                </a:r>
                <a:r>
                  <a:rPr lang="en-US" altLang="zh-TW" dirty="0"/>
                  <a:t>10</a:t>
                </a:r>
                <a:r>
                  <a:rPr lang="zh-TW" altLang="en-US" dirty="0"/>
                  <a:t> </a:t>
                </a:r>
                <a:r>
                  <a:rPr lang="en-US" altLang="zh-TW" dirty="0"/>
                  <a:t>+</a:t>
                </a:r>
                <a:r>
                  <a:rPr lang="zh-TW" altLang="en-US" dirty="0"/>
                  <a:t> </a:t>
                </a:r>
                <a:r>
                  <a:rPr lang="en-US" altLang="zh-TW" dirty="0"/>
                  <a:t>…</a:t>
                </a:r>
                <a:r>
                  <a:rPr lang="zh-TW" altLang="en-US" dirty="0"/>
                  <a:t> </a:t>
                </a:r>
                <a:r>
                  <a:rPr lang="en-US" altLang="zh-TW" dirty="0"/>
                  <a:t>+</a:t>
                </a:r>
                <a:r>
                  <a:rPr lang="zh-TW" altLang="en-US" dirty="0"/>
                  <a:t> </a:t>
                </a:r>
                <a14:m>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i="1">
                            <a:latin typeface="Cambria Math" panose="02040503050406030204" pitchFamily="18" charset="0"/>
                          </a:rPr>
                          <m:t>𝑛</m:t>
                        </m:r>
                        <m:r>
                          <a:rPr lang="en-US" altLang="zh-TW" i="1">
                            <a:latin typeface="Cambria Math" panose="02040503050406030204" pitchFamily="18" charset="0"/>
                          </a:rPr>
                          <m:t>+1)</m:t>
                        </m:r>
                      </m:num>
                      <m:den>
                        <m:r>
                          <a:rPr lang="en-US" altLang="zh-TW" i="1">
                            <a:latin typeface="Cambria Math" panose="02040503050406030204" pitchFamily="18" charset="0"/>
                          </a:rPr>
                          <m:t>2</m:t>
                        </m:r>
                      </m:den>
                    </m:f>
                    <m:r>
                      <a:rPr lang="en-US" altLang="zh-TW" i="1">
                        <a:latin typeface="Cambria Math" panose="02040503050406030204" pitchFamily="18" charset="0"/>
                      </a:rPr>
                      <m:t>= </m:t>
                    </m:r>
                    <m:f>
                      <m:fPr>
                        <m:ctrlPr>
                          <a:rPr lang="en-US" altLang="zh-TW" i="1">
                            <a:latin typeface="Cambria Math" panose="02040503050406030204" pitchFamily="18" charset="0"/>
                          </a:rPr>
                        </m:ctrlPr>
                      </m:fPr>
                      <m:num>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𝑛</m:t>
                        </m:r>
                        <m:r>
                          <a:rPr lang="en-US" altLang="zh-TW" i="1">
                            <a:latin typeface="Cambria Math" panose="02040503050406030204" pitchFamily="18" charset="0"/>
                          </a:rPr>
                          <m:t>+2)</m:t>
                        </m:r>
                      </m:num>
                      <m:den>
                        <m:r>
                          <a:rPr lang="en-US" altLang="zh-TW" i="1">
                            <a:latin typeface="Cambria Math" panose="02040503050406030204" pitchFamily="18" charset="0"/>
                          </a:rPr>
                          <m:t>6</m:t>
                        </m:r>
                      </m:den>
                    </m:f>
                  </m:oMath>
                </a14:m>
                <a:endParaRPr lang="zh-TW" altLang="en-US" dirty="0"/>
              </a:p>
              <a:p>
                <a:pPr marL="0" indent="0">
                  <a:buNone/>
                </a:pPr>
                <a:r>
                  <a:rPr lang="en-US" dirty="0"/>
                  <a:t>I</a:t>
                </a:r>
                <a:r>
                  <a:rPr lang="en-TW" dirty="0"/>
                  <a:t>s true for all n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N, n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1 by using mathematical induction.</a:t>
                </a:r>
              </a:p>
            </p:txBody>
          </p:sp>
        </mc:Choice>
        <mc:Fallback xmlns="">
          <p:sp>
            <p:nvSpPr>
              <p:cNvPr id="3" name="Content Placeholder 2">
                <a:extLst>
                  <a:ext uri="{FF2B5EF4-FFF2-40B4-BE49-F238E27FC236}">
                    <a16:creationId xmlns:a16="http://schemas.microsoft.com/office/drawing/2014/main" id="{6AF5611B-AEBF-F145-9936-2720A97F3C6D}"/>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095120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0845-B475-E74F-B08B-00E5FF1873DB}"/>
              </a:ext>
            </a:extLst>
          </p:cNvPr>
          <p:cNvSpPr>
            <a:spLocks noGrp="1"/>
          </p:cNvSpPr>
          <p:nvPr>
            <p:ph type="title"/>
          </p:nvPr>
        </p:nvSpPr>
        <p:spPr/>
        <p:txBody>
          <a:bodyPr/>
          <a:lstStyle/>
          <a:p>
            <a:r>
              <a:rPr lang="en-TW" dirty="0"/>
              <a:t>Example 2-2-2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99676D-3426-974A-A0ED-314A23F79581}"/>
                  </a:ext>
                </a:extLst>
              </p:cNvPr>
              <p:cNvSpPr>
                <a:spLocks noGrp="1"/>
              </p:cNvSpPr>
              <p:nvPr>
                <p:ph idx="1"/>
              </p:nvPr>
            </p:nvSpPr>
            <p:spPr/>
            <p:txBody>
              <a:bodyPr/>
              <a:lstStyle/>
              <a:p>
                <a:pPr marL="0" indent="0">
                  <a:buNone/>
                </a:pPr>
                <a:r>
                  <a:rPr lang="en-TW" dirty="0"/>
                  <a:t>Prove that</a:t>
                </a:r>
              </a:p>
              <a:p>
                <a:pPr marL="0" indent="0" algn="ctr">
                  <a:buNone/>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1</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2</m:t>
                          </m:r>
                        </m:e>
                        <m:sup>
                          <m:r>
                            <a:rPr lang="en-US" altLang="zh-TW" i="1">
                              <a:latin typeface="Cambria Math" panose="02040503050406030204" pitchFamily="18" charset="0"/>
                            </a:rPr>
                            <m:t>2</m:t>
                          </m:r>
                        </m:sup>
                      </m:sSup>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3</m:t>
                          </m:r>
                        </m:e>
                        <m:sup>
                          <m:r>
                            <a:rPr lang="en-US" altLang="zh-TW" i="1">
                              <a:latin typeface="Cambria Math" panose="02040503050406030204" pitchFamily="18" charset="0"/>
                            </a:rPr>
                            <m:t>2</m:t>
                          </m:r>
                        </m:sup>
                      </m:sSup>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𝑛</m:t>
                          </m:r>
                        </m:e>
                        <m:sup>
                          <m:r>
                            <a:rPr lang="en-US" altLang="zh-TW" i="1">
                              <a:latin typeface="Cambria Math" panose="02040503050406030204" pitchFamily="18" charset="0"/>
                            </a:rPr>
                            <m:t>2</m:t>
                          </m:r>
                        </m:sup>
                      </m:sSup>
                      <m:r>
                        <a:rPr lang="en-US" altLang="zh-TW" i="1">
                          <a:latin typeface="Cambria Math" panose="02040503050406030204" pitchFamily="18" charset="0"/>
                        </a:rPr>
                        <m:t>= </m:t>
                      </m:r>
                      <m:f>
                        <m:fPr>
                          <m:ctrlPr>
                            <a:rPr lang="en-US" altLang="zh-TW" i="1">
                              <a:latin typeface="Cambria Math" panose="02040503050406030204" pitchFamily="18" charset="0"/>
                            </a:rPr>
                          </m:ctrlPr>
                        </m:fPr>
                        <m:num>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i="1">
                              <a:latin typeface="Cambria Math" panose="02040503050406030204" pitchFamily="18" charset="0"/>
                            </a:rPr>
                            <m:t>𝑛</m:t>
                          </m:r>
                          <m:r>
                            <a:rPr lang="en-US" altLang="zh-TW" i="1">
                              <a:latin typeface="Cambria Math" panose="02040503050406030204" pitchFamily="18" charset="0"/>
                            </a:rPr>
                            <m:t>+1)(2</m:t>
                          </m:r>
                          <m:r>
                            <a:rPr lang="en-US" altLang="zh-TW" i="1">
                              <a:latin typeface="Cambria Math" panose="02040503050406030204" pitchFamily="18" charset="0"/>
                            </a:rPr>
                            <m:t>𝑛</m:t>
                          </m:r>
                          <m:r>
                            <a:rPr lang="en-US" altLang="zh-TW" i="1">
                              <a:latin typeface="Cambria Math" panose="02040503050406030204" pitchFamily="18" charset="0"/>
                            </a:rPr>
                            <m:t>+1)</m:t>
                          </m:r>
                        </m:num>
                        <m:den>
                          <m:r>
                            <a:rPr lang="en-US" altLang="zh-TW" i="1">
                              <a:latin typeface="Cambria Math" panose="02040503050406030204" pitchFamily="18" charset="0"/>
                            </a:rPr>
                            <m:t>6</m:t>
                          </m:r>
                        </m:den>
                      </m:f>
                    </m:oMath>
                  </m:oMathPara>
                </a14:m>
                <a:endParaRPr lang="zh-TW" altLang="en-US" dirty="0"/>
              </a:p>
              <a:p>
                <a:pPr marL="0" indent="0">
                  <a:buNone/>
                </a:pPr>
                <a:r>
                  <a:rPr lang="en-US" dirty="0"/>
                  <a:t>I</a:t>
                </a:r>
                <a:r>
                  <a:rPr lang="en-TW" dirty="0"/>
                  <a:t>s true for all n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N, n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1 by using mathematical induction.</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2C99676D-3426-974A-A0ED-314A23F79581}"/>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278185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FDF2-C238-694D-88B6-0D181ED1832B}"/>
              </a:ext>
            </a:extLst>
          </p:cNvPr>
          <p:cNvSpPr>
            <a:spLocks noGrp="1"/>
          </p:cNvSpPr>
          <p:nvPr>
            <p:ph type="title"/>
          </p:nvPr>
        </p:nvSpPr>
        <p:spPr/>
        <p:txBody>
          <a:bodyPr/>
          <a:lstStyle/>
          <a:p>
            <a:r>
              <a:rPr lang="en-TW" dirty="0"/>
              <a:t>Example 2-2-3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D413A9-5BC3-BC4B-89E6-115AC411176A}"/>
                  </a:ext>
                </a:extLst>
              </p:cNvPr>
              <p:cNvSpPr>
                <a:spLocks noGrp="1"/>
              </p:cNvSpPr>
              <p:nvPr>
                <p:ph idx="1"/>
              </p:nvPr>
            </p:nvSpPr>
            <p:spPr/>
            <p:txBody>
              <a:bodyPr/>
              <a:lstStyle/>
              <a:p>
                <a:pPr marL="0" indent="0">
                  <a:buNone/>
                </a:pPr>
                <a:r>
                  <a:rPr lang="en-TW" dirty="0"/>
                  <a:t>Prove that</a:t>
                </a:r>
              </a:p>
              <a:p>
                <a:pPr marL="0" indent="0" algn="ctr">
                  <a:buNone/>
                </a:pPr>
                <a14:m>
                  <m:oMathPara xmlns:m="http://schemas.openxmlformats.org/officeDocument/2006/math">
                    <m:oMathParaPr>
                      <m:jc m:val="centerGroup"/>
                    </m:oMathParaPr>
                    <m:oMath xmlns:m="http://schemas.openxmlformats.org/officeDocument/2006/math">
                      <m:r>
                        <m:rPr>
                          <m:nor/>
                        </m:rPr>
                        <a:rPr lang="en-US" altLang="zh-TW" dirty="0"/>
                        <m:t>1</m:t>
                      </m:r>
                      <m:r>
                        <m:rPr>
                          <m:nor/>
                        </m:rPr>
                        <a:rPr lang="zh-TW" altLang="en-US" dirty="0"/>
                        <m:t> </m:t>
                      </m:r>
                      <m:r>
                        <m:rPr>
                          <m:nor/>
                        </m:rPr>
                        <a:rPr lang="en-US" altLang="zh-TW" dirty="0"/>
                        <m:t>x</m:t>
                      </m:r>
                      <m:r>
                        <m:rPr>
                          <m:nor/>
                        </m:rPr>
                        <a:rPr lang="en-US" altLang="zh-TW" dirty="0"/>
                        <m:t> 2 + 2 </m:t>
                      </m:r>
                      <m:r>
                        <m:rPr>
                          <m:nor/>
                        </m:rPr>
                        <a:rPr lang="en-US" altLang="zh-TW" dirty="0"/>
                        <m:t>x</m:t>
                      </m:r>
                      <m:r>
                        <m:rPr>
                          <m:nor/>
                        </m:rPr>
                        <a:rPr lang="en-US" altLang="zh-TW" dirty="0"/>
                        <m:t> 3 + 3 </m:t>
                      </m:r>
                      <m:r>
                        <m:rPr>
                          <m:nor/>
                        </m:rPr>
                        <a:rPr lang="en-US" altLang="zh-TW" dirty="0"/>
                        <m:t>x</m:t>
                      </m:r>
                      <m:r>
                        <m:rPr>
                          <m:nor/>
                        </m:rPr>
                        <a:rPr lang="en-US" altLang="zh-TW" dirty="0"/>
                        <m:t> 4 + … + </m:t>
                      </m:r>
                      <m:r>
                        <m:rPr>
                          <m:nor/>
                        </m:rPr>
                        <a:rPr lang="en-US" altLang="zh-TW" dirty="0"/>
                        <m:t>n</m:t>
                      </m:r>
                      <m:r>
                        <m:rPr>
                          <m:nor/>
                        </m:rPr>
                        <a:rPr lang="en-US" altLang="zh-TW" dirty="0"/>
                        <m:t>(</m:t>
                      </m:r>
                      <m:r>
                        <m:rPr>
                          <m:nor/>
                        </m:rPr>
                        <a:rPr lang="en-US" altLang="zh-TW" dirty="0"/>
                        <m:t>n</m:t>
                      </m:r>
                      <m:r>
                        <m:rPr>
                          <m:nor/>
                        </m:rPr>
                        <a:rPr lang="en-US" altLang="zh-TW" dirty="0"/>
                        <m:t>+1) = </m:t>
                      </m:r>
                      <m:f>
                        <m:fPr>
                          <m:ctrlPr>
                            <a:rPr lang="en-US" altLang="zh-TW" i="1">
                              <a:latin typeface="Cambria Math" panose="02040503050406030204" pitchFamily="18" charset="0"/>
                            </a:rPr>
                          </m:ctrlPr>
                        </m:fPr>
                        <m:num>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i="1">
                              <a:latin typeface="Cambria Math" panose="02040503050406030204" pitchFamily="18" charset="0"/>
                            </a:rPr>
                            <m:t>𝑛</m:t>
                          </m:r>
                          <m:r>
                            <a:rPr lang="en-US" altLang="zh-TW" i="1">
                              <a:latin typeface="Cambria Math" panose="02040503050406030204" pitchFamily="18" charset="0"/>
                            </a:rPr>
                            <m:t>+1)(</m:t>
                          </m:r>
                          <m:r>
                            <a:rPr lang="en-US" altLang="zh-TW" i="1">
                              <a:latin typeface="Cambria Math" panose="02040503050406030204" pitchFamily="18" charset="0"/>
                            </a:rPr>
                            <m:t>𝑛</m:t>
                          </m:r>
                          <m:r>
                            <a:rPr lang="en-US" altLang="zh-TW" i="1">
                              <a:latin typeface="Cambria Math" panose="02040503050406030204" pitchFamily="18" charset="0"/>
                            </a:rPr>
                            <m:t>+2)</m:t>
                          </m:r>
                        </m:num>
                        <m:den>
                          <m:r>
                            <a:rPr lang="en-US" altLang="zh-TW" i="1">
                              <a:latin typeface="Cambria Math" panose="02040503050406030204" pitchFamily="18" charset="0"/>
                            </a:rPr>
                            <m:t>3</m:t>
                          </m:r>
                        </m:den>
                      </m:f>
                    </m:oMath>
                  </m:oMathPara>
                </a14:m>
                <a:endParaRPr lang="zh-TW" altLang="en-US" dirty="0"/>
              </a:p>
              <a:p>
                <a:pPr marL="0" indent="0">
                  <a:buNone/>
                </a:pPr>
                <a:r>
                  <a:rPr lang="en-US" dirty="0"/>
                  <a:t>I</a:t>
                </a:r>
                <a:r>
                  <a:rPr lang="en-TW" dirty="0"/>
                  <a:t>s true for all n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N, n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1 by using mathematical induction.</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4AD413A9-5BC3-BC4B-89E6-115AC411176A}"/>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3229242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554F-83C9-DD44-94E9-997F778D9E6C}"/>
              </a:ext>
            </a:extLst>
          </p:cNvPr>
          <p:cNvSpPr>
            <a:spLocks noGrp="1"/>
          </p:cNvSpPr>
          <p:nvPr>
            <p:ph type="title"/>
          </p:nvPr>
        </p:nvSpPr>
        <p:spPr/>
        <p:txBody>
          <a:bodyPr/>
          <a:lstStyle/>
          <a:p>
            <a:r>
              <a:rPr lang="en-TW" dirty="0"/>
              <a:t>Second Principle of Mathematical Induction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F1C62C-4D64-A44B-88E5-F67671125201}"/>
                  </a:ext>
                </a:extLst>
              </p:cNvPr>
              <p:cNvSpPr>
                <a:spLocks noGrp="1"/>
              </p:cNvSpPr>
              <p:nvPr>
                <p:ph idx="1"/>
              </p:nvPr>
            </p:nvSpPr>
            <p:spPr/>
            <p:txBody>
              <a:bodyPr>
                <a:normAutofit lnSpcReduction="10000"/>
              </a:bodyPr>
              <a:lstStyle/>
              <a:p>
                <a:pPr marL="0" indent="0">
                  <a:buNone/>
                </a:pPr>
                <a:r>
                  <a:rPr lang="en-TW" dirty="0"/>
                  <a:t>Another form of mathematical induction is that, for statement P(n) to be true for all positive integers n, we need the following statements to be true:</a:t>
                </a:r>
              </a:p>
              <a:p>
                <a:pPr marL="514350" indent="-514350">
                  <a:buAutoNum type="arabicPeriod"/>
                </a:pPr>
                <a:r>
                  <a:rPr lang="en-TW" dirty="0"/>
                  <a:t>P(1) is true.</a:t>
                </a:r>
              </a:p>
              <a:p>
                <a:pPr marL="514350" indent="-514350">
                  <a:buFont typeface="Arial" panose="020B0604020202020204" pitchFamily="34" charset="0"/>
                  <a:buAutoNum type="arabicPeriod"/>
                </a:pPr>
                <a:r>
                  <a:rPr lang="en-TW" dirty="0"/>
                  <a:t>(</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k)[P(r) is true for all r such that 1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r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k </a:t>
                </a:r>
                <a14:m>
                  <m:oMath xmlns:m="http://schemas.openxmlformats.org/officeDocument/2006/math">
                    <m:r>
                      <a:rPr lang="en-TW" i="1">
                        <a:latin typeface="Cambria Math" panose="02040503050406030204" pitchFamily="18" charset="0"/>
                        <a:ea typeface="Cambria Math" panose="02040503050406030204" pitchFamily="18" charset="0"/>
                      </a:rPr>
                      <m:t>→</m:t>
                    </m:r>
                  </m:oMath>
                </a14:m>
                <a:r>
                  <a:rPr lang="en-TW" dirty="0"/>
                  <a:t> P(k+1) is true]</a:t>
                </a:r>
              </a:p>
              <a:p>
                <a:pPr marL="0" indent="0">
                  <a:buNone/>
                </a:pPr>
                <a:r>
                  <a:rPr lang="en-TW" dirty="0"/>
                  <a:t>The only difference between the first and second princple of mathematical induction is that, second principle of induction requires all number r that is less than k to be true.</a:t>
                </a:r>
              </a:p>
              <a:p>
                <a:pPr marL="0" indent="0">
                  <a:buNone/>
                </a:pPr>
                <a:r>
                  <a:rPr lang="en-TW" dirty="0"/>
                  <a:t>Consider the domino effect, then this second principle is not hard to understand.</a:t>
                </a:r>
              </a:p>
              <a:p>
                <a:pPr marL="514350" indent="-514350">
                  <a:buAutoNum type="arabicPeriod"/>
                </a:pPr>
                <a:endParaRPr lang="en-TW" dirty="0"/>
              </a:p>
            </p:txBody>
          </p:sp>
        </mc:Choice>
        <mc:Fallback xmlns="">
          <p:sp>
            <p:nvSpPr>
              <p:cNvPr id="3" name="Content Placeholder 2">
                <a:extLst>
                  <a:ext uri="{FF2B5EF4-FFF2-40B4-BE49-F238E27FC236}">
                    <a16:creationId xmlns:a16="http://schemas.microsoft.com/office/drawing/2014/main" id="{9FF1C62C-4D64-A44B-88E5-F67671125201}"/>
                  </a:ext>
                </a:extLst>
              </p:cNvPr>
              <p:cNvSpPr>
                <a:spLocks noGrp="1" noRot="1" noChangeAspect="1" noMove="1" noResize="1" noEditPoints="1" noAdjustHandles="1" noChangeArrowheads="1" noChangeShapeType="1" noTextEdit="1"/>
              </p:cNvSpPr>
              <p:nvPr>
                <p:ph idx="1"/>
              </p:nvPr>
            </p:nvSpPr>
            <p:spPr>
              <a:blipFill>
                <a:blip r:embed="rId2"/>
                <a:stretch>
                  <a:fillRect l="-1206" t="-3198"/>
                </a:stretch>
              </a:blipFill>
            </p:spPr>
            <p:txBody>
              <a:bodyPr/>
              <a:lstStyle/>
              <a:p>
                <a:r>
                  <a:rPr lang="en-TW">
                    <a:noFill/>
                  </a:rPr>
                  <a:t> </a:t>
                </a:r>
              </a:p>
            </p:txBody>
          </p:sp>
        </mc:Fallback>
      </mc:AlternateContent>
    </p:spTree>
    <p:extLst>
      <p:ext uri="{BB962C8B-B14F-4D97-AF65-F5344CB8AC3E}">
        <p14:creationId xmlns:p14="http://schemas.microsoft.com/office/powerpoint/2010/main" val="60312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FB29-2052-C94A-9787-55E013852CDD}"/>
              </a:ext>
            </a:extLst>
          </p:cNvPr>
          <p:cNvSpPr>
            <a:spLocks noGrp="1"/>
          </p:cNvSpPr>
          <p:nvPr>
            <p:ph type="title"/>
          </p:nvPr>
        </p:nvSpPr>
        <p:spPr/>
        <p:txBody>
          <a:bodyPr/>
          <a:lstStyle/>
          <a:p>
            <a:r>
              <a:rPr lang="en-TW" dirty="0"/>
              <a:t>Chapter </a:t>
            </a:r>
            <a:r>
              <a:rPr lang="en-US" dirty="0"/>
              <a:t>2</a:t>
            </a:r>
            <a:r>
              <a:rPr lang="en-TW" dirty="0"/>
              <a:t> Overview</a:t>
            </a:r>
          </a:p>
        </p:txBody>
      </p:sp>
      <p:sp>
        <p:nvSpPr>
          <p:cNvPr id="3" name="Content Placeholder 2">
            <a:extLst>
              <a:ext uri="{FF2B5EF4-FFF2-40B4-BE49-F238E27FC236}">
                <a16:creationId xmlns:a16="http://schemas.microsoft.com/office/drawing/2014/main" id="{76F1E36A-B8F5-1F47-AD2A-9B155775719A}"/>
              </a:ext>
            </a:extLst>
          </p:cNvPr>
          <p:cNvSpPr>
            <a:spLocks noGrp="1"/>
          </p:cNvSpPr>
          <p:nvPr>
            <p:ph idx="1"/>
          </p:nvPr>
        </p:nvSpPr>
        <p:spPr/>
        <p:txBody>
          <a:bodyPr/>
          <a:lstStyle/>
          <a:p>
            <a:pPr marL="0" indent="0">
              <a:buNone/>
            </a:pPr>
            <a:r>
              <a:rPr lang="en-US" dirty="0"/>
              <a:t>2-1 Intro to Proofs Techniques</a:t>
            </a:r>
          </a:p>
          <a:p>
            <a:pPr marL="0" indent="0">
              <a:buNone/>
            </a:pPr>
            <a:r>
              <a:rPr lang="en-US" dirty="0"/>
              <a:t>2-2 Inductions</a:t>
            </a:r>
          </a:p>
          <a:p>
            <a:pPr marL="0" indent="0">
              <a:buNone/>
            </a:pPr>
            <a:r>
              <a:rPr lang="en-US" dirty="0"/>
              <a:t>2-3 Euclidean Algorithm</a:t>
            </a:r>
          </a:p>
          <a:p>
            <a:pPr marL="0" indent="0">
              <a:buNone/>
            </a:pPr>
            <a:r>
              <a:rPr lang="en-US" dirty="0"/>
              <a:t>2-4 Introduction to Number Theory</a:t>
            </a:r>
          </a:p>
          <a:p>
            <a:pPr marL="0" indent="0">
              <a:buNone/>
            </a:pPr>
            <a:endParaRPr lang="en-TW" dirty="0"/>
          </a:p>
        </p:txBody>
      </p:sp>
    </p:spTree>
    <p:extLst>
      <p:ext uri="{BB962C8B-B14F-4D97-AF65-F5344CB8AC3E}">
        <p14:creationId xmlns:p14="http://schemas.microsoft.com/office/powerpoint/2010/main" val="122056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5104-0AF8-9345-B0AD-65C8A7CA75E4}"/>
              </a:ext>
            </a:extLst>
          </p:cNvPr>
          <p:cNvSpPr>
            <a:spLocks noGrp="1"/>
          </p:cNvSpPr>
          <p:nvPr>
            <p:ph type="title"/>
          </p:nvPr>
        </p:nvSpPr>
        <p:spPr/>
        <p:txBody>
          <a:bodyPr/>
          <a:lstStyle/>
          <a:p>
            <a:r>
              <a:rPr lang="en-TW" dirty="0"/>
              <a:t>Example 2-2-4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60B301-7267-CC41-934D-697BEF9D6866}"/>
                  </a:ext>
                </a:extLst>
              </p:cNvPr>
              <p:cNvSpPr>
                <a:spLocks noGrp="1"/>
              </p:cNvSpPr>
              <p:nvPr>
                <p:ph idx="1"/>
              </p:nvPr>
            </p:nvSpPr>
            <p:spPr/>
            <p:txBody>
              <a:bodyPr/>
              <a:lstStyle/>
              <a:p>
                <a:pPr marL="0" indent="0">
                  <a:buNone/>
                </a:pPr>
                <a:r>
                  <a:rPr lang="en-US" dirty="0"/>
                  <a:t>Prime numbers are numbers that have only 2 factors: 1 and themselves. Then, prove that</a:t>
                </a:r>
              </a:p>
              <a:p>
                <a:pPr marL="0" indent="0" algn="ctr">
                  <a:buNone/>
                </a:pPr>
                <a:r>
                  <a:rPr lang="en-TW" dirty="0">
                    <a:ea typeface="Cambria Math" panose="02040503050406030204" pitchFamily="18" charset="0"/>
                  </a:rPr>
                  <a:t>For every integer n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2, n is either a prime number or a product of prime numbers</a:t>
                </a:r>
              </a:p>
              <a:p>
                <a:pPr marL="0" indent="0">
                  <a:buNone/>
                </a:pPr>
                <a:r>
                  <a:rPr lang="en-US" dirty="0"/>
                  <a:t>is true by using mathematical induction.</a:t>
                </a:r>
                <a:endParaRPr lang="en-TW" dirty="0"/>
              </a:p>
            </p:txBody>
          </p:sp>
        </mc:Choice>
        <mc:Fallback xmlns="">
          <p:sp>
            <p:nvSpPr>
              <p:cNvPr id="3" name="Content Placeholder 2">
                <a:extLst>
                  <a:ext uri="{FF2B5EF4-FFF2-40B4-BE49-F238E27FC236}">
                    <a16:creationId xmlns:a16="http://schemas.microsoft.com/office/drawing/2014/main" id="{3660B301-7267-CC41-934D-697BEF9D6866}"/>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745305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dirty="0"/>
              <a:t>2-3</a:t>
            </a:r>
            <a:br>
              <a:rPr lang="en-US" sz="5400" dirty="0"/>
            </a:br>
            <a:r>
              <a:rPr lang="en-US" sz="5400" dirty="0"/>
              <a:t>Euclidean Algorithm</a:t>
            </a:r>
            <a:endParaRPr lang="en-TW" sz="54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26"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B1BEA458-3709-7E4F-8BD5-0EF3344132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2582305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8E04-67A3-4E49-A212-A8C5BE234977}"/>
              </a:ext>
            </a:extLst>
          </p:cNvPr>
          <p:cNvSpPr>
            <a:spLocks noGrp="1"/>
          </p:cNvSpPr>
          <p:nvPr>
            <p:ph type="title"/>
          </p:nvPr>
        </p:nvSpPr>
        <p:spPr/>
        <p:txBody>
          <a:bodyPr/>
          <a:lstStyle/>
          <a:p>
            <a:r>
              <a:rPr lang="en-TW" dirty="0"/>
              <a:t>Euclidean Algorithm</a:t>
            </a:r>
          </a:p>
        </p:txBody>
      </p:sp>
      <p:sp>
        <p:nvSpPr>
          <p:cNvPr id="3" name="Content Placeholder 2">
            <a:extLst>
              <a:ext uri="{FF2B5EF4-FFF2-40B4-BE49-F238E27FC236}">
                <a16:creationId xmlns:a16="http://schemas.microsoft.com/office/drawing/2014/main" id="{5841F095-094D-104F-9A92-1C4F699F6817}"/>
              </a:ext>
            </a:extLst>
          </p:cNvPr>
          <p:cNvSpPr>
            <a:spLocks noGrp="1"/>
          </p:cNvSpPr>
          <p:nvPr>
            <p:ph idx="1"/>
          </p:nvPr>
        </p:nvSpPr>
        <p:spPr>
          <a:xfrm>
            <a:off x="838200" y="1825625"/>
            <a:ext cx="6402859" cy="4351338"/>
          </a:xfrm>
        </p:spPr>
        <p:txBody>
          <a:bodyPr/>
          <a:lstStyle/>
          <a:p>
            <a:pPr marL="0" indent="0">
              <a:buNone/>
            </a:pPr>
            <a:r>
              <a:rPr lang="en-TW" dirty="0"/>
              <a:t>Euclidean algorithm was described by the Greek mathematician Euclid over 2300 years ago (although it might have been known even earlier.)</a:t>
            </a:r>
          </a:p>
          <a:p>
            <a:pPr marL="0" indent="0">
              <a:buNone/>
            </a:pPr>
            <a:r>
              <a:rPr lang="en-TW" dirty="0"/>
              <a:t>This algorithm finds the greatest common divisor amon</a:t>
            </a:r>
            <a:r>
              <a:rPr lang="en-US"/>
              <a:t>g</a:t>
            </a:r>
            <a:r>
              <a:rPr lang="en-TW"/>
              <a:t> </a:t>
            </a:r>
            <a:r>
              <a:rPr lang="en-TW" dirty="0"/>
              <a:t>any two integers a and b. GCD of a and b is denoted as gcd(a, b); for example:</a:t>
            </a:r>
          </a:p>
          <a:p>
            <a:pPr marL="0" indent="0">
              <a:buNone/>
            </a:pPr>
            <a:r>
              <a:rPr lang="en-US" dirty="0"/>
              <a:t>g</a:t>
            </a:r>
            <a:r>
              <a:rPr lang="en-TW" dirty="0"/>
              <a:t>cd(420, 66) = 6.</a:t>
            </a:r>
          </a:p>
        </p:txBody>
      </p:sp>
      <p:pic>
        <p:nvPicPr>
          <p:cNvPr id="5" name="Picture 4" descr="A picture containing text, person&#10;&#10;Description automatically generated">
            <a:extLst>
              <a:ext uri="{FF2B5EF4-FFF2-40B4-BE49-F238E27FC236}">
                <a16:creationId xmlns:a16="http://schemas.microsoft.com/office/drawing/2014/main" id="{E1A517EF-CF8C-5441-8D2F-70E773E51BDF}"/>
              </a:ext>
            </a:extLst>
          </p:cNvPr>
          <p:cNvPicPr>
            <a:picLocks noChangeAspect="1"/>
          </p:cNvPicPr>
          <p:nvPr/>
        </p:nvPicPr>
        <p:blipFill>
          <a:blip r:embed="rId2"/>
          <a:stretch>
            <a:fillRect/>
          </a:stretch>
        </p:blipFill>
        <p:spPr>
          <a:xfrm>
            <a:off x="8159231" y="1690688"/>
            <a:ext cx="2822931" cy="4351339"/>
          </a:xfrm>
          <a:prstGeom prst="rect">
            <a:avLst/>
          </a:prstGeom>
        </p:spPr>
      </p:pic>
    </p:spTree>
    <p:extLst>
      <p:ext uri="{BB962C8B-B14F-4D97-AF65-F5344CB8AC3E}">
        <p14:creationId xmlns:p14="http://schemas.microsoft.com/office/powerpoint/2010/main" val="822682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61EF-A41D-8340-8119-304101FE6257}"/>
              </a:ext>
            </a:extLst>
          </p:cNvPr>
          <p:cNvSpPr>
            <a:spLocks noGrp="1"/>
          </p:cNvSpPr>
          <p:nvPr>
            <p:ph type="title"/>
          </p:nvPr>
        </p:nvSpPr>
        <p:spPr/>
        <p:txBody>
          <a:bodyPr/>
          <a:lstStyle/>
          <a:p>
            <a:r>
              <a:rPr lang="en-TW" dirty="0"/>
              <a:t>Find GCD by hands</a:t>
            </a:r>
          </a:p>
        </p:txBody>
      </p:sp>
      <p:sp>
        <p:nvSpPr>
          <p:cNvPr id="3" name="Content Placeholder 2">
            <a:extLst>
              <a:ext uri="{FF2B5EF4-FFF2-40B4-BE49-F238E27FC236}">
                <a16:creationId xmlns:a16="http://schemas.microsoft.com/office/drawing/2014/main" id="{6C599730-5B76-204A-BB2A-7CA772750D2B}"/>
              </a:ext>
            </a:extLst>
          </p:cNvPr>
          <p:cNvSpPr>
            <a:spLocks noGrp="1"/>
          </p:cNvSpPr>
          <p:nvPr>
            <p:ph idx="1"/>
          </p:nvPr>
        </p:nvSpPr>
        <p:spPr/>
        <p:txBody>
          <a:bodyPr/>
          <a:lstStyle/>
          <a:p>
            <a:pPr marL="0" indent="0">
              <a:buNone/>
            </a:pPr>
            <a:r>
              <a:rPr lang="en-TW" dirty="0"/>
              <a:t>Let’s recall how we get gcd of 2 numbers by hands. This is elementary school level skill.</a:t>
            </a:r>
          </a:p>
        </p:txBody>
      </p:sp>
    </p:spTree>
    <p:extLst>
      <p:ext uri="{BB962C8B-B14F-4D97-AF65-F5344CB8AC3E}">
        <p14:creationId xmlns:p14="http://schemas.microsoft.com/office/powerpoint/2010/main" val="3253626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CB0E2-FB96-3646-B8E4-E5531DE9E7E1}"/>
              </a:ext>
            </a:extLst>
          </p:cNvPr>
          <p:cNvSpPr>
            <a:spLocks noGrp="1"/>
          </p:cNvSpPr>
          <p:nvPr>
            <p:ph type="title"/>
          </p:nvPr>
        </p:nvSpPr>
        <p:spPr/>
        <p:txBody>
          <a:bodyPr/>
          <a:lstStyle/>
          <a:p>
            <a:r>
              <a:rPr lang="en-TW" dirty="0"/>
              <a:t>Find GCD by Algorithm</a:t>
            </a:r>
          </a:p>
        </p:txBody>
      </p:sp>
      <p:sp>
        <p:nvSpPr>
          <p:cNvPr id="3" name="Content Placeholder 2">
            <a:extLst>
              <a:ext uri="{FF2B5EF4-FFF2-40B4-BE49-F238E27FC236}">
                <a16:creationId xmlns:a16="http://schemas.microsoft.com/office/drawing/2014/main" id="{6A2C751D-29DD-BD46-B7F1-502D63FD09B3}"/>
              </a:ext>
            </a:extLst>
          </p:cNvPr>
          <p:cNvSpPr>
            <a:spLocks noGrp="1"/>
          </p:cNvSpPr>
          <p:nvPr>
            <p:ph idx="1"/>
          </p:nvPr>
        </p:nvSpPr>
        <p:spPr>
          <a:xfrm>
            <a:off x="838200" y="1825625"/>
            <a:ext cx="6909486" cy="4351338"/>
          </a:xfrm>
        </p:spPr>
        <p:txBody>
          <a:bodyPr/>
          <a:lstStyle/>
          <a:p>
            <a:pPr marL="0" indent="0">
              <a:buNone/>
            </a:pPr>
            <a:r>
              <a:rPr lang="en-TW" dirty="0"/>
              <a:t>Let’s learn how to find gcd by designing a good algorithm.</a:t>
            </a:r>
          </a:p>
        </p:txBody>
      </p:sp>
      <p:pic>
        <p:nvPicPr>
          <p:cNvPr id="4" name="圖片 4" descr="一張含有 畫畫 的圖片&#10;&#10;自動產生的描述">
            <a:extLst>
              <a:ext uri="{FF2B5EF4-FFF2-40B4-BE49-F238E27FC236}">
                <a16:creationId xmlns:a16="http://schemas.microsoft.com/office/drawing/2014/main" id="{83507AB3-E06D-A342-AFCF-44DC1BAD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9373" y="1117265"/>
            <a:ext cx="2270538" cy="5263520"/>
          </a:xfrm>
          <a:prstGeom prst="rect">
            <a:avLst/>
          </a:prstGeom>
        </p:spPr>
      </p:pic>
    </p:spTree>
    <p:extLst>
      <p:ext uri="{BB962C8B-B14F-4D97-AF65-F5344CB8AC3E}">
        <p14:creationId xmlns:p14="http://schemas.microsoft.com/office/powerpoint/2010/main" val="92079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D99F3-95E5-EE4A-8EEB-71ED31945FDF}"/>
              </a:ext>
            </a:extLst>
          </p:cNvPr>
          <p:cNvSpPr>
            <a:spLocks noGrp="1"/>
          </p:cNvSpPr>
          <p:nvPr>
            <p:ph type="title"/>
          </p:nvPr>
        </p:nvSpPr>
        <p:spPr/>
        <p:txBody>
          <a:bodyPr/>
          <a:lstStyle/>
          <a:p>
            <a:r>
              <a:rPr lang="en-TW" dirty="0"/>
              <a:t>Prime Number</a:t>
            </a:r>
          </a:p>
        </p:txBody>
      </p:sp>
      <p:sp>
        <p:nvSpPr>
          <p:cNvPr id="3" name="Content Placeholder 2">
            <a:extLst>
              <a:ext uri="{FF2B5EF4-FFF2-40B4-BE49-F238E27FC236}">
                <a16:creationId xmlns:a16="http://schemas.microsoft.com/office/drawing/2014/main" id="{A60AC8E0-E746-474A-ACD4-A808FF9AC788}"/>
              </a:ext>
            </a:extLst>
          </p:cNvPr>
          <p:cNvSpPr>
            <a:spLocks noGrp="1"/>
          </p:cNvSpPr>
          <p:nvPr>
            <p:ph idx="1"/>
          </p:nvPr>
        </p:nvSpPr>
        <p:spPr/>
        <p:txBody>
          <a:bodyPr>
            <a:normAutofit lnSpcReduction="10000"/>
          </a:bodyPr>
          <a:lstStyle/>
          <a:p>
            <a:pPr marL="0" indent="0">
              <a:buNone/>
            </a:pPr>
            <a:r>
              <a:rPr lang="en-US" dirty="0"/>
              <a:t>A prime number (or a prime) is a natural number greater than 1 that is not a product of two smaller natural numbers. A natural number greater than 1 that is not prime is called a composite number.</a:t>
            </a:r>
          </a:p>
          <a:p>
            <a:pPr marL="0" indent="0">
              <a:buNone/>
            </a:pPr>
            <a:r>
              <a:rPr lang="en-US" dirty="0"/>
              <a:t>Why do we care about prime numbers? Well, it’s a big topic in number theory, since we are not familiar enough with primes. Another important reason is Cryptography. Modern Cryptography algorithms, such as RSA algorithm, rely on the unfamiliarity of prime numbers for human.</a:t>
            </a:r>
          </a:p>
          <a:p>
            <a:pPr marL="0" indent="0">
              <a:buNone/>
            </a:pPr>
            <a:r>
              <a:rPr lang="en-US" dirty="0"/>
              <a:t>For example, to find the prime factors of a large integer is hard. We don’t have any efficient algorithm for this task; human can just try </a:t>
            </a:r>
            <a:r>
              <a:rPr lang="en-US" altLang="zh-TW" dirty="0"/>
              <a:t>brute</a:t>
            </a:r>
            <a:r>
              <a:rPr lang="en-US" dirty="0"/>
              <a:t> force solution.</a:t>
            </a:r>
            <a:endParaRPr lang="en-TW" dirty="0"/>
          </a:p>
        </p:txBody>
      </p:sp>
    </p:spTree>
    <p:extLst>
      <p:ext uri="{BB962C8B-B14F-4D97-AF65-F5344CB8AC3E}">
        <p14:creationId xmlns:p14="http://schemas.microsoft.com/office/powerpoint/2010/main" val="235321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78E1-D319-5F4B-8611-F118F05EAF4C}"/>
              </a:ext>
            </a:extLst>
          </p:cNvPr>
          <p:cNvSpPr>
            <a:spLocks noGrp="1"/>
          </p:cNvSpPr>
          <p:nvPr>
            <p:ph type="title"/>
          </p:nvPr>
        </p:nvSpPr>
        <p:spPr/>
        <p:txBody>
          <a:bodyPr/>
          <a:lstStyle/>
          <a:p>
            <a:r>
              <a:rPr lang="en-TW" dirty="0"/>
              <a:t>Coding Lesson</a:t>
            </a:r>
          </a:p>
        </p:txBody>
      </p:sp>
      <p:sp>
        <p:nvSpPr>
          <p:cNvPr id="3" name="Content Placeholder 2">
            <a:extLst>
              <a:ext uri="{FF2B5EF4-FFF2-40B4-BE49-F238E27FC236}">
                <a16:creationId xmlns:a16="http://schemas.microsoft.com/office/drawing/2014/main" id="{DD73769A-00AC-B14F-9BEF-14FAD6F451FC}"/>
              </a:ext>
            </a:extLst>
          </p:cNvPr>
          <p:cNvSpPr>
            <a:spLocks noGrp="1"/>
          </p:cNvSpPr>
          <p:nvPr>
            <p:ph idx="1"/>
          </p:nvPr>
        </p:nvSpPr>
        <p:spPr/>
        <p:txBody>
          <a:bodyPr/>
          <a:lstStyle/>
          <a:p>
            <a:pPr marL="0" indent="0">
              <a:buNone/>
            </a:pPr>
            <a:r>
              <a:rPr lang="en-US" dirty="0"/>
              <a:t>Write a function called </a:t>
            </a:r>
            <a:r>
              <a:rPr lang="en-US" dirty="0" err="1"/>
              <a:t>isPrime</a:t>
            </a:r>
            <a:r>
              <a:rPr lang="en-US" dirty="0"/>
              <a:t>() that takes a positive integer as an input and returns a Boolean value that indicates whether the input is a prime number.</a:t>
            </a:r>
            <a:endParaRPr lang="en-TW" dirty="0"/>
          </a:p>
        </p:txBody>
      </p:sp>
    </p:spTree>
    <p:extLst>
      <p:ext uri="{BB962C8B-B14F-4D97-AF65-F5344CB8AC3E}">
        <p14:creationId xmlns:p14="http://schemas.microsoft.com/office/powerpoint/2010/main" val="3797627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3BD72-14AA-774F-9F6A-C407A9E33ADC}"/>
              </a:ext>
            </a:extLst>
          </p:cNvPr>
          <p:cNvSpPr>
            <a:spLocks noGrp="1"/>
          </p:cNvSpPr>
          <p:nvPr>
            <p:ph type="title"/>
          </p:nvPr>
        </p:nvSpPr>
        <p:spPr/>
        <p:txBody>
          <a:bodyPr/>
          <a:lstStyle/>
          <a:p>
            <a:r>
              <a:rPr lang="en-TW" dirty="0"/>
              <a:t>Coding Lesson</a:t>
            </a:r>
          </a:p>
        </p:txBody>
      </p:sp>
      <p:sp>
        <p:nvSpPr>
          <p:cNvPr id="3" name="Content Placeholder 2">
            <a:extLst>
              <a:ext uri="{FF2B5EF4-FFF2-40B4-BE49-F238E27FC236}">
                <a16:creationId xmlns:a16="http://schemas.microsoft.com/office/drawing/2014/main" id="{009A4891-EB4A-4D4C-A1BB-91E9EE855DEC}"/>
              </a:ext>
            </a:extLst>
          </p:cNvPr>
          <p:cNvSpPr>
            <a:spLocks noGrp="1"/>
          </p:cNvSpPr>
          <p:nvPr>
            <p:ph idx="1"/>
          </p:nvPr>
        </p:nvSpPr>
        <p:spPr/>
        <p:txBody>
          <a:bodyPr/>
          <a:lstStyle/>
          <a:p>
            <a:pPr marL="0" indent="0">
              <a:buNone/>
            </a:pPr>
            <a:r>
              <a:rPr lang="en-US" dirty="0"/>
              <a:t>Supposed that we have a list of prime numbers. The first 6 numbers on the list are 2, 3, 5, 7,11, 13. What is the 999th number in the prime number list? </a:t>
            </a:r>
          </a:p>
          <a:p>
            <a:pPr marL="0" indent="0">
              <a:buNone/>
            </a:pPr>
            <a:r>
              <a:rPr lang="en-US" dirty="0"/>
              <a:t>Write a function called </a:t>
            </a:r>
            <a:r>
              <a:rPr lang="en-US" dirty="0" err="1"/>
              <a:t>nthPrime</a:t>
            </a:r>
            <a:r>
              <a:rPr lang="en-US" dirty="0"/>
              <a:t>() that takes a positive integer as input and returns the nth value in the prime number list.</a:t>
            </a:r>
            <a:endParaRPr lang="en-TW" dirty="0"/>
          </a:p>
        </p:txBody>
      </p:sp>
    </p:spTree>
    <p:extLst>
      <p:ext uri="{BB962C8B-B14F-4D97-AF65-F5344CB8AC3E}">
        <p14:creationId xmlns:p14="http://schemas.microsoft.com/office/powerpoint/2010/main" val="1298133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4600"/>
              <a:t>2-4</a:t>
            </a:r>
            <a:br>
              <a:rPr lang="en-US" sz="4600"/>
            </a:br>
            <a:r>
              <a:rPr lang="en-US" sz="4600"/>
              <a:t>Introduction to Number Theory</a:t>
            </a:r>
            <a:endParaRPr lang="en-TW" sz="46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8DAF261-8319-634A-8660-D197FA487F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4077890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D1EB-E313-EF4B-8357-3408213ECB61}"/>
              </a:ext>
            </a:extLst>
          </p:cNvPr>
          <p:cNvSpPr>
            <a:spLocks noGrp="1"/>
          </p:cNvSpPr>
          <p:nvPr>
            <p:ph type="title"/>
          </p:nvPr>
        </p:nvSpPr>
        <p:spPr/>
        <p:txBody>
          <a:bodyPr/>
          <a:lstStyle/>
          <a:p>
            <a:r>
              <a:rPr lang="en-TW" dirty="0"/>
              <a:t>Number Theory</a:t>
            </a:r>
          </a:p>
        </p:txBody>
      </p:sp>
      <p:sp>
        <p:nvSpPr>
          <p:cNvPr id="3" name="Content Placeholder 2">
            <a:extLst>
              <a:ext uri="{FF2B5EF4-FFF2-40B4-BE49-F238E27FC236}">
                <a16:creationId xmlns:a16="http://schemas.microsoft.com/office/drawing/2014/main" id="{A4B3320E-B95B-8443-8D39-1EFE2ED063DD}"/>
              </a:ext>
            </a:extLst>
          </p:cNvPr>
          <p:cNvSpPr>
            <a:spLocks noGrp="1"/>
          </p:cNvSpPr>
          <p:nvPr>
            <p:ph idx="1"/>
          </p:nvPr>
        </p:nvSpPr>
        <p:spPr/>
        <p:txBody>
          <a:bodyPr/>
          <a:lstStyle/>
          <a:p>
            <a:pPr marL="0" indent="0">
              <a:buNone/>
            </a:pPr>
            <a:r>
              <a:rPr lang="en-US" dirty="0"/>
              <a:t>Number theory is a branch of pure mathematics devoted primarily to the study of the integers and integer-valued functions. Before number theory and prime numbers were introduced and used in cryptography, it was a pure fun topic.</a:t>
            </a:r>
          </a:p>
          <a:p>
            <a:pPr marL="0" indent="0">
              <a:buNone/>
            </a:pPr>
            <a:r>
              <a:rPr lang="en-US" dirty="0"/>
              <a:t>Chapter 2-4 is just an introduction to number theory. The full number theory and cryptography course can be found on Udemy.</a:t>
            </a:r>
            <a:endParaRPr lang="en-TW" dirty="0"/>
          </a:p>
        </p:txBody>
      </p:sp>
    </p:spTree>
    <p:extLst>
      <p:ext uri="{BB962C8B-B14F-4D97-AF65-F5344CB8AC3E}">
        <p14:creationId xmlns:p14="http://schemas.microsoft.com/office/powerpoint/2010/main" val="42647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A2D3-3FCD-B84F-B63E-090702A06011}"/>
              </a:ext>
            </a:extLst>
          </p:cNvPr>
          <p:cNvSpPr>
            <a:spLocks noGrp="1"/>
          </p:cNvSpPr>
          <p:nvPr>
            <p:ph type="title"/>
          </p:nvPr>
        </p:nvSpPr>
        <p:spPr/>
        <p:txBody>
          <a:bodyPr/>
          <a:lstStyle/>
          <a:p>
            <a:r>
              <a:rPr lang="en-TW" dirty="0"/>
              <a:t>Notes of Chapter</a:t>
            </a:r>
            <a:r>
              <a:rPr lang="en-US" dirty="0"/>
              <a:t> 2</a:t>
            </a:r>
            <a:endParaRPr lang="en-TW" dirty="0"/>
          </a:p>
        </p:txBody>
      </p:sp>
      <p:sp>
        <p:nvSpPr>
          <p:cNvPr id="3" name="Content Placeholder 2">
            <a:extLst>
              <a:ext uri="{FF2B5EF4-FFF2-40B4-BE49-F238E27FC236}">
                <a16:creationId xmlns:a16="http://schemas.microsoft.com/office/drawing/2014/main" id="{FBEDA6CA-05D3-EB49-B356-A1CFC0DC39A6}"/>
              </a:ext>
            </a:extLst>
          </p:cNvPr>
          <p:cNvSpPr>
            <a:spLocks noGrp="1"/>
          </p:cNvSpPr>
          <p:nvPr>
            <p:ph idx="1"/>
          </p:nvPr>
        </p:nvSpPr>
        <p:spPr/>
        <p:txBody>
          <a:bodyPr/>
          <a:lstStyle/>
          <a:p>
            <a:r>
              <a:rPr lang="en-US" dirty="0"/>
              <a:t>Chapter 2 is based on the logical rules we learn in chapter 1; make sure that you didn’t skip chapter 1-1.</a:t>
            </a:r>
            <a:endParaRPr lang="en-TW" dirty="0"/>
          </a:p>
        </p:txBody>
      </p:sp>
    </p:spTree>
    <p:extLst>
      <p:ext uri="{BB962C8B-B14F-4D97-AF65-F5344CB8AC3E}">
        <p14:creationId xmlns:p14="http://schemas.microsoft.com/office/powerpoint/2010/main" val="94304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810DF-5ABC-C543-9B08-AD7CB64D9124}"/>
              </a:ext>
            </a:extLst>
          </p:cNvPr>
          <p:cNvSpPr>
            <a:spLocks noGrp="1"/>
          </p:cNvSpPr>
          <p:nvPr>
            <p:ph type="title"/>
          </p:nvPr>
        </p:nvSpPr>
        <p:spPr/>
        <p:txBody>
          <a:bodyPr/>
          <a:lstStyle/>
          <a:p>
            <a:r>
              <a:rPr lang="en-US" dirty="0"/>
              <a:t>The Fundamental Theorem of Arithmetic</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1EA22C-FE81-2D4E-873E-9466C213D022}"/>
                  </a:ext>
                </a:extLst>
              </p:cNvPr>
              <p:cNvSpPr>
                <a:spLocks noGrp="1"/>
              </p:cNvSpPr>
              <p:nvPr>
                <p:ph idx="1"/>
              </p:nvPr>
            </p:nvSpPr>
            <p:spPr/>
            <p:txBody>
              <a:bodyPr/>
              <a:lstStyle/>
              <a:p>
                <a:pPr marL="0" indent="0">
                  <a:buNone/>
                </a:pPr>
                <a:r>
                  <a:rPr lang="en-US" dirty="0"/>
                  <a:t>The fundamental theorem of arithmetic, also called the unique factorization theorem, states that every integer greater than 1 can be represented uniquely as a product of prime numbers, up to the order of the factors.</a:t>
                </a:r>
              </a:p>
              <a:p>
                <a:pPr marL="0" indent="0">
                  <a:buNone/>
                </a:pPr>
                <a:r>
                  <a:rPr lang="en-US" dirty="0"/>
                  <a:t>For example, 1200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oMath>
                </a14:m>
                <a:r>
                  <a:rPr lang="en-TW" dirty="0"/>
                  <a:t> x </a:t>
                </a:r>
                <a14:m>
                  <m:oMath xmlns:m="http://schemas.openxmlformats.org/officeDocument/2006/math">
                    <m:r>
                      <a:rPr lang="en-US" b="0" i="1" smtClean="0">
                        <a:latin typeface="Cambria Math" panose="02040503050406030204" pitchFamily="18" charset="0"/>
                      </a:rPr>
                      <m:t>3</m:t>
                    </m:r>
                  </m:oMath>
                </a14:m>
                <a:r>
                  <a:rPr lang="en-TW" dirty="0"/>
                  <a:t> x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2</m:t>
                        </m:r>
                      </m:sup>
                    </m:sSup>
                  </m:oMath>
                </a14:m>
                <a:r>
                  <a:rPr lang="en-TW" dirty="0"/>
                  <a:t>. There is no other product of primes that can produce 1200, as </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oMath>
                </a14:m>
                <a:r>
                  <a:rPr lang="en-TW" dirty="0"/>
                  <a:t> x </a:t>
                </a:r>
                <a14:m>
                  <m:oMath xmlns:m="http://schemas.openxmlformats.org/officeDocument/2006/math">
                    <m:r>
                      <a:rPr lang="en-US" i="1">
                        <a:latin typeface="Cambria Math" panose="02040503050406030204" pitchFamily="18" charset="0"/>
                      </a:rPr>
                      <m:t>3</m:t>
                    </m:r>
                  </m:oMath>
                </a14:m>
                <a:r>
                  <a:rPr lang="en-TW" dirty="0"/>
                  <a:t> x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2</m:t>
                        </m:r>
                      </m:sup>
                    </m:sSup>
                  </m:oMath>
                </a14:m>
                <a:r>
                  <a:rPr lang="en-TW" dirty="0"/>
                  <a:t> is the only possible representation.</a:t>
                </a:r>
              </a:p>
            </p:txBody>
          </p:sp>
        </mc:Choice>
        <mc:Fallback xmlns="">
          <p:sp>
            <p:nvSpPr>
              <p:cNvPr id="3" name="Content Placeholder 2">
                <a:extLst>
                  <a:ext uri="{FF2B5EF4-FFF2-40B4-BE49-F238E27FC236}">
                    <a16:creationId xmlns:a16="http://schemas.microsoft.com/office/drawing/2014/main" id="{6E1EA22C-FE81-2D4E-873E-9466C213D022}"/>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spTree>
    <p:extLst>
      <p:ext uri="{BB962C8B-B14F-4D97-AF65-F5344CB8AC3E}">
        <p14:creationId xmlns:p14="http://schemas.microsoft.com/office/powerpoint/2010/main" val="1218135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1B90-BAEB-7748-A00A-8502F85D1D2D}"/>
              </a:ext>
            </a:extLst>
          </p:cNvPr>
          <p:cNvSpPr>
            <a:spLocks noGrp="1"/>
          </p:cNvSpPr>
          <p:nvPr>
            <p:ph type="title"/>
          </p:nvPr>
        </p:nvSpPr>
        <p:spPr/>
        <p:txBody>
          <a:bodyPr/>
          <a:lstStyle/>
          <a:p>
            <a:r>
              <a:rPr lang="en-TW" dirty="0"/>
              <a:t>Improved Way of Prime Checking – Part I</a:t>
            </a:r>
          </a:p>
        </p:txBody>
      </p:sp>
      <p:sp>
        <p:nvSpPr>
          <p:cNvPr id="3" name="Content Placeholder 2">
            <a:extLst>
              <a:ext uri="{FF2B5EF4-FFF2-40B4-BE49-F238E27FC236}">
                <a16:creationId xmlns:a16="http://schemas.microsoft.com/office/drawing/2014/main" id="{AEDF0C08-41E1-D149-B119-2DDCBDDAB73B}"/>
              </a:ext>
            </a:extLst>
          </p:cNvPr>
          <p:cNvSpPr>
            <a:spLocks noGrp="1"/>
          </p:cNvSpPr>
          <p:nvPr>
            <p:ph idx="1"/>
          </p:nvPr>
        </p:nvSpPr>
        <p:spPr/>
        <p:txBody>
          <a:bodyPr/>
          <a:lstStyle/>
          <a:p>
            <a:pPr marL="0" indent="0">
              <a:buNone/>
            </a:pPr>
            <a:r>
              <a:rPr lang="en-TW" dirty="0"/>
              <a:t>According to </a:t>
            </a:r>
            <a:r>
              <a:rPr lang="en-US" dirty="0"/>
              <a:t>The Fundamental Theorem of Arithmetic, we know that </a:t>
            </a:r>
            <a:r>
              <a:rPr lang="en-TW" dirty="0"/>
              <a:t>all numbers can uniquely be presented as a product of prime numbers. Therefore, a faster way to check if a number n is prime will be – divide n by all primes that is less than n; if n is not divisible by all primes that are less than n, then n must be a prime number.</a:t>
            </a:r>
          </a:p>
          <a:p>
            <a:pPr marL="0" indent="0">
              <a:buNone/>
            </a:pPr>
            <a:r>
              <a:rPr lang="en-TW" dirty="0"/>
              <a:t>For example, to check if 101 is a prime number, then we divide 101 by 2, 3, 5, 7, 11, 13, 17, 19, 23, 29, 31, 37, 41, 43, 47, 53, 59, 61, 67, 71, 73, 79, 83, 89, 97; since 101 is not divisible by any of them, therefore, 101 is a prime number.</a:t>
            </a:r>
          </a:p>
        </p:txBody>
      </p:sp>
    </p:spTree>
    <p:extLst>
      <p:ext uri="{BB962C8B-B14F-4D97-AF65-F5344CB8AC3E}">
        <p14:creationId xmlns:p14="http://schemas.microsoft.com/office/powerpoint/2010/main" val="1873386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A0DA-16AA-D64C-A1C6-234753986A1C}"/>
              </a:ext>
            </a:extLst>
          </p:cNvPr>
          <p:cNvSpPr>
            <a:spLocks noGrp="1"/>
          </p:cNvSpPr>
          <p:nvPr>
            <p:ph type="title"/>
          </p:nvPr>
        </p:nvSpPr>
        <p:spPr/>
        <p:txBody>
          <a:bodyPr/>
          <a:lstStyle/>
          <a:p>
            <a:r>
              <a:rPr lang="en-TW" dirty="0"/>
              <a:t>Improved Way of Prime Checking – Part II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CE8F44-9299-0349-A6E6-B3603049491E}"/>
                  </a:ext>
                </a:extLst>
              </p:cNvPr>
              <p:cNvSpPr>
                <a:spLocks noGrp="1"/>
              </p:cNvSpPr>
              <p:nvPr>
                <p:ph idx="1"/>
              </p:nvPr>
            </p:nvSpPr>
            <p:spPr/>
            <p:txBody>
              <a:bodyPr>
                <a:normAutofit lnSpcReduction="10000"/>
              </a:bodyPr>
              <a:lstStyle/>
              <a:p>
                <a:pPr marL="0" indent="0">
                  <a:buNone/>
                </a:pPr>
                <a:r>
                  <a:rPr lang="en-TW" dirty="0"/>
                  <a:t>An even faster way of prime checking is by using the fact that, one of the prime factors of a number n is less than or equal to </a:t>
                </a:r>
                <a14:m>
                  <m:oMath xmlns:m="http://schemas.openxmlformats.org/officeDocument/2006/math">
                    <m:rad>
                      <m:radPr>
                        <m:degHide m:val="on"/>
                        <m:ctrlPr>
                          <a:rPr lang="en-TW" i="1" smtClean="0">
                            <a:latin typeface="Cambria Math" panose="02040503050406030204" pitchFamily="18" charset="0"/>
                          </a:rPr>
                        </m:ctrlPr>
                      </m:radPr>
                      <m:deg/>
                      <m:e>
                        <m:r>
                          <a:rPr lang="en-US" b="0" i="1" smtClean="0">
                            <a:latin typeface="Cambria Math" panose="02040503050406030204" pitchFamily="18" charset="0"/>
                          </a:rPr>
                          <m:t>𝑛</m:t>
                        </m:r>
                      </m:e>
                    </m:rad>
                  </m:oMath>
                </a14:m>
                <a:r>
                  <a:rPr lang="en-TW" dirty="0"/>
                  <a:t>.</a:t>
                </a:r>
              </a:p>
              <a:p>
                <a:pPr marL="0" indent="0">
                  <a:buNone/>
                </a:pPr>
                <a:r>
                  <a:rPr lang="en-TW" dirty="0"/>
                  <a:t>Why is this true? </a:t>
                </a:r>
                <a:r>
                  <a:rPr lang="en-US" dirty="0"/>
                  <a:t>Supposed that n = ab, where 1 &lt; 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TW" dirty="0"/>
                  <a:t> b &lt; n, then a must be less than or equal to </a:t>
                </a:r>
                <a14:m>
                  <m:oMath xmlns:m="http://schemas.openxmlformats.org/officeDocument/2006/math">
                    <m:rad>
                      <m:radPr>
                        <m:degHide m:val="on"/>
                        <m:ctrlPr>
                          <a:rPr lang="en-TW" i="1">
                            <a:latin typeface="Cambria Math" panose="02040503050406030204" pitchFamily="18" charset="0"/>
                          </a:rPr>
                        </m:ctrlPr>
                      </m:radPr>
                      <m:deg/>
                      <m:e>
                        <m:r>
                          <a:rPr lang="en-US" i="1">
                            <a:latin typeface="Cambria Math" panose="02040503050406030204" pitchFamily="18" charset="0"/>
                          </a:rPr>
                          <m:t>𝑛</m:t>
                        </m:r>
                      </m:e>
                    </m:rad>
                  </m:oMath>
                </a14:m>
                <a:r>
                  <a:rPr lang="en-TW" dirty="0"/>
                  <a:t>, otherwise, a &gt; </a:t>
                </a:r>
                <a14:m>
                  <m:oMath xmlns:m="http://schemas.openxmlformats.org/officeDocument/2006/math">
                    <m:rad>
                      <m:radPr>
                        <m:degHide m:val="on"/>
                        <m:ctrlPr>
                          <a:rPr lang="en-TW" i="1">
                            <a:latin typeface="Cambria Math" panose="02040503050406030204" pitchFamily="18" charset="0"/>
                          </a:rPr>
                        </m:ctrlPr>
                      </m:radPr>
                      <m:deg/>
                      <m:e>
                        <m:r>
                          <a:rPr lang="en-US" i="1">
                            <a:latin typeface="Cambria Math" panose="02040503050406030204" pitchFamily="18" charset="0"/>
                          </a:rPr>
                          <m:t>𝑛</m:t>
                        </m:r>
                      </m:e>
                    </m:rad>
                    <m:r>
                      <a:rPr lang="en-US" b="0" i="0" smtClean="0">
                        <a:latin typeface="Cambria Math" panose="02040503050406030204" pitchFamily="18" charset="0"/>
                      </a:rPr>
                      <m:t> </m:t>
                    </m:r>
                  </m:oMath>
                </a14:m>
                <a:r>
                  <a:rPr lang="en-US" dirty="0"/>
                  <a:t>and a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TW" dirty="0"/>
                  <a:t> b, the product of ab will be larger than n.</a:t>
                </a:r>
              </a:p>
              <a:p>
                <a:pPr marL="0" indent="0">
                  <a:buNone/>
                </a:pPr>
                <a:r>
                  <a:rPr lang="en-TW" dirty="0"/>
                  <a:t>Therefore, if n is not a prime number, then one of the prime factors of n is within the range of 1 and </a:t>
                </a:r>
                <a14:m>
                  <m:oMath xmlns:m="http://schemas.openxmlformats.org/officeDocument/2006/math">
                    <m:rad>
                      <m:radPr>
                        <m:degHide m:val="on"/>
                        <m:ctrlPr>
                          <a:rPr lang="en-TW" i="1">
                            <a:latin typeface="Cambria Math" panose="02040503050406030204" pitchFamily="18" charset="0"/>
                          </a:rPr>
                        </m:ctrlPr>
                      </m:radPr>
                      <m:deg/>
                      <m:e>
                        <m:r>
                          <a:rPr lang="en-US" i="1">
                            <a:latin typeface="Cambria Math" panose="02040503050406030204" pitchFamily="18" charset="0"/>
                          </a:rPr>
                          <m:t>𝑛</m:t>
                        </m:r>
                      </m:e>
                    </m:rad>
                  </m:oMath>
                </a14:m>
                <a:r>
                  <a:rPr lang="en-TW" dirty="0"/>
                  <a:t>.</a:t>
                </a:r>
              </a:p>
              <a:p>
                <a:pPr marL="0" indent="0">
                  <a:buNone/>
                </a:pPr>
                <a:r>
                  <a:rPr lang="en-TW" dirty="0"/>
                  <a:t>For example, to check if 101 is a prime number, then we first find </a:t>
                </a:r>
                <a14:m>
                  <m:oMath xmlns:m="http://schemas.openxmlformats.org/officeDocument/2006/math">
                    <m:rad>
                      <m:radPr>
                        <m:degHide m:val="on"/>
                        <m:ctrlPr>
                          <a:rPr lang="en-TW" i="1">
                            <a:latin typeface="Cambria Math" panose="02040503050406030204" pitchFamily="18" charset="0"/>
                          </a:rPr>
                        </m:ctrlPr>
                      </m:radPr>
                      <m:deg/>
                      <m:e>
                        <m:r>
                          <a:rPr lang="en-US" b="0" i="1" smtClean="0">
                            <a:latin typeface="Cambria Math" panose="02040503050406030204" pitchFamily="18" charset="0"/>
                          </a:rPr>
                          <m:t>101</m:t>
                        </m:r>
                      </m:e>
                    </m:rad>
                  </m:oMath>
                </a14:m>
                <a:r>
                  <a:rPr lang="en-TW" dirty="0"/>
                  <a:t> is about 10.05, then we divide 101 by 2, 3, 5, 7; since 101 is not divisible by any of them, therefore, 101 is a prime number.</a:t>
                </a:r>
              </a:p>
            </p:txBody>
          </p:sp>
        </mc:Choice>
        <mc:Fallback xmlns="">
          <p:sp>
            <p:nvSpPr>
              <p:cNvPr id="3" name="Content Placeholder 2">
                <a:extLst>
                  <a:ext uri="{FF2B5EF4-FFF2-40B4-BE49-F238E27FC236}">
                    <a16:creationId xmlns:a16="http://schemas.microsoft.com/office/drawing/2014/main" id="{30CE8F44-9299-0349-A6E6-B3603049491E}"/>
                  </a:ext>
                </a:extLst>
              </p:cNvPr>
              <p:cNvSpPr>
                <a:spLocks noGrp="1" noRot="1" noChangeAspect="1" noMove="1" noResize="1" noEditPoints="1" noAdjustHandles="1" noChangeArrowheads="1" noChangeShapeType="1" noTextEdit="1"/>
              </p:cNvSpPr>
              <p:nvPr>
                <p:ph idx="1"/>
              </p:nvPr>
            </p:nvSpPr>
            <p:spPr>
              <a:blipFill>
                <a:blip r:embed="rId2"/>
                <a:stretch>
                  <a:fillRect l="-1206" t="-3198"/>
                </a:stretch>
              </a:blipFill>
            </p:spPr>
            <p:txBody>
              <a:bodyPr/>
              <a:lstStyle/>
              <a:p>
                <a:r>
                  <a:rPr lang="en-TW">
                    <a:noFill/>
                  </a:rPr>
                  <a:t> </a:t>
                </a:r>
              </a:p>
            </p:txBody>
          </p:sp>
        </mc:Fallback>
      </mc:AlternateContent>
    </p:spTree>
    <p:extLst>
      <p:ext uri="{BB962C8B-B14F-4D97-AF65-F5344CB8AC3E}">
        <p14:creationId xmlns:p14="http://schemas.microsoft.com/office/powerpoint/2010/main" val="1827038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AA25F-A20F-9A43-8016-45061EB30211}"/>
              </a:ext>
            </a:extLst>
          </p:cNvPr>
          <p:cNvSpPr>
            <a:spLocks noGrp="1"/>
          </p:cNvSpPr>
          <p:nvPr>
            <p:ph type="title"/>
          </p:nvPr>
        </p:nvSpPr>
        <p:spPr/>
        <p:txBody>
          <a:bodyPr/>
          <a:lstStyle/>
          <a:p>
            <a:r>
              <a:rPr lang="en-TW" dirty="0"/>
              <a:t>Coding Lesson</a:t>
            </a:r>
          </a:p>
        </p:txBody>
      </p:sp>
      <p:sp>
        <p:nvSpPr>
          <p:cNvPr id="3" name="Content Placeholder 2">
            <a:extLst>
              <a:ext uri="{FF2B5EF4-FFF2-40B4-BE49-F238E27FC236}">
                <a16:creationId xmlns:a16="http://schemas.microsoft.com/office/drawing/2014/main" id="{37A9D7FA-5456-3948-B5AB-BA8D35C1448D}"/>
              </a:ext>
            </a:extLst>
          </p:cNvPr>
          <p:cNvSpPr>
            <a:spLocks noGrp="1"/>
          </p:cNvSpPr>
          <p:nvPr>
            <p:ph idx="1"/>
          </p:nvPr>
        </p:nvSpPr>
        <p:spPr/>
        <p:txBody>
          <a:bodyPr/>
          <a:lstStyle/>
          <a:p>
            <a:pPr marL="0" indent="0">
              <a:buNone/>
            </a:pPr>
            <a:r>
              <a:rPr lang="en-TW" dirty="0"/>
              <a:t>According to </a:t>
            </a:r>
            <a:r>
              <a:rPr lang="en-US" dirty="0"/>
              <a:t>The Fundamental Theorem of Arithmetic, we know that </a:t>
            </a:r>
            <a:r>
              <a:rPr lang="en-TW" dirty="0"/>
              <a:t>all numbers can uniquely be presented as a product of prime numbers. Write a function that takes in one positive integer as </a:t>
            </a:r>
            <a:r>
              <a:rPr lang="en-US" dirty="0"/>
              <a:t>input and</a:t>
            </a:r>
            <a:r>
              <a:rPr lang="en-TW" dirty="0"/>
              <a:t> return the prime factorization of this integer. (Return the unique product of primes)</a:t>
            </a:r>
          </a:p>
        </p:txBody>
      </p:sp>
    </p:spTree>
    <p:extLst>
      <p:ext uri="{BB962C8B-B14F-4D97-AF65-F5344CB8AC3E}">
        <p14:creationId xmlns:p14="http://schemas.microsoft.com/office/powerpoint/2010/main" val="949974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63CD-B0F2-1249-8A50-8A4C41806789}"/>
              </a:ext>
            </a:extLst>
          </p:cNvPr>
          <p:cNvSpPr>
            <a:spLocks noGrp="1"/>
          </p:cNvSpPr>
          <p:nvPr>
            <p:ph type="title"/>
          </p:nvPr>
        </p:nvSpPr>
        <p:spPr/>
        <p:txBody>
          <a:bodyPr/>
          <a:lstStyle/>
          <a:p>
            <a:r>
              <a:rPr lang="en-US" dirty="0"/>
              <a:t>Euler's totient function</a:t>
            </a:r>
            <a:endParaRPr lang="en-TW" dirty="0"/>
          </a:p>
        </p:txBody>
      </p:sp>
      <p:sp>
        <p:nvSpPr>
          <p:cNvPr id="3" name="Content Placeholder 2">
            <a:extLst>
              <a:ext uri="{FF2B5EF4-FFF2-40B4-BE49-F238E27FC236}">
                <a16:creationId xmlns:a16="http://schemas.microsoft.com/office/drawing/2014/main" id="{53F9C8C5-475D-3A46-BE5C-AA2FA8F3E29F}"/>
              </a:ext>
            </a:extLst>
          </p:cNvPr>
          <p:cNvSpPr>
            <a:spLocks noGrp="1"/>
          </p:cNvSpPr>
          <p:nvPr>
            <p:ph idx="1"/>
          </p:nvPr>
        </p:nvSpPr>
        <p:spPr/>
        <p:txBody>
          <a:bodyPr>
            <a:normAutofit/>
          </a:bodyPr>
          <a:lstStyle/>
          <a:p>
            <a:pPr marL="0" indent="0">
              <a:buNone/>
            </a:pPr>
            <a:r>
              <a:rPr lang="en-US" dirty="0"/>
              <a:t>In number theory, Euler's totient function counts the positive integers up to a given integer n that are relatively prime to n. It is written using the Greek letter phi as </a:t>
            </a:r>
            <a:r>
              <a:rPr lang="el-GR" dirty="0"/>
              <a:t>φ(</a:t>
            </a:r>
            <a:r>
              <a:rPr lang="en-US" dirty="0"/>
              <a:t>n) and may also be called Euler's phi function.</a:t>
            </a:r>
          </a:p>
          <a:p>
            <a:r>
              <a:rPr lang="en-US" altLang="zh-TW" dirty="0" err="1"/>
              <a:t>φ</a:t>
            </a:r>
            <a:r>
              <a:rPr lang="en-US" altLang="zh-TW" dirty="0"/>
              <a:t>(2) = 1</a:t>
            </a:r>
          </a:p>
          <a:p>
            <a:r>
              <a:rPr lang="en-US" altLang="zh-TW" dirty="0" err="1"/>
              <a:t>φ</a:t>
            </a:r>
            <a:r>
              <a:rPr lang="en-US" altLang="zh-TW" dirty="0"/>
              <a:t>(3) = 2</a:t>
            </a:r>
          </a:p>
          <a:p>
            <a:r>
              <a:rPr lang="en-US" altLang="zh-TW" dirty="0" err="1"/>
              <a:t>φ</a:t>
            </a:r>
            <a:r>
              <a:rPr lang="en-US" altLang="zh-TW" dirty="0"/>
              <a:t>(4) = 2</a:t>
            </a:r>
          </a:p>
          <a:p>
            <a:r>
              <a:rPr lang="en-US" altLang="zh-TW" dirty="0" err="1"/>
              <a:t>φ</a:t>
            </a:r>
            <a:r>
              <a:rPr lang="en-US" altLang="zh-TW" dirty="0"/>
              <a:t>(5) = 4</a:t>
            </a:r>
          </a:p>
          <a:p>
            <a:r>
              <a:rPr lang="en-US" altLang="zh-TW" dirty="0" err="1">
                <a:solidFill>
                  <a:prstClr val="black"/>
                </a:solidFill>
              </a:rPr>
              <a:t>φ</a:t>
            </a:r>
            <a:r>
              <a:rPr lang="en-US" altLang="zh-TW" dirty="0">
                <a:solidFill>
                  <a:prstClr val="black"/>
                </a:solidFill>
              </a:rPr>
              <a:t>(6) = 2</a:t>
            </a:r>
            <a:endParaRPr lang="zh-TW" altLang="en-US" dirty="0"/>
          </a:p>
          <a:p>
            <a:r>
              <a:rPr lang="en-US" altLang="zh-TW" dirty="0" err="1"/>
              <a:t>φ</a:t>
            </a:r>
            <a:r>
              <a:rPr lang="en-US" altLang="zh-TW" dirty="0"/>
              <a:t>(150000)</a:t>
            </a:r>
            <a:r>
              <a:rPr lang="zh-TW" altLang="en-US" dirty="0"/>
              <a:t> </a:t>
            </a:r>
            <a:r>
              <a:rPr lang="en-US" altLang="zh-TW" dirty="0"/>
              <a:t>=</a:t>
            </a:r>
            <a:r>
              <a:rPr lang="zh-TW" altLang="en-US" dirty="0"/>
              <a:t> </a:t>
            </a:r>
            <a:r>
              <a:rPr lang="en-US" altLang="zh-TW" dirty="0"/>
              <a:t>Something that we don’t know for now.</a:t>
            </a:r>
            <a:endParaRPr lang="zh-TW" altLang="en-US" dirty="0"/>
          </a:p>
          <a:p>
            <a:pPr marL="0" indent="0">
              <a:buNone/>
            </a:pPr>
            <a:endParaRPr lang="en-TW" dirty="0"/>
          </a:p>
        </p:txBody>
      </p:sp>
    </p:spTree>
    <p:extLst>
      <p:ext uri="{BB962C8B-B14F-4D97-AF65-F5344CB8AC3E}">
        <p14:creationId xmlns:p14="http://schemas.microsoft.com/office/powerpoint/2010/main" val="29715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D34A-395A-CC44-8F47-5A43839D706C}"/>
              </a:ext>
            </a:extLst>
          </p:cNvPr>
          <p:cNvSpPr>
            <a:spLocks noGrp="1"/>
          </p:cNvSpPr>
          <p:nvPr>
            <p:ph type="title"/>
          </p:nvPr>
        </p:nvSpPr>
        <p:spPr/>
        <p:txBody>
          <a:bodyPr/>
          <a:lstStyle/>
          <a:p>
            <a:r>
              <a:rPr lang="en-TW" dirty="0"/>
              <a:t>Example 2-4-1</a:t>
            </a:r>
          </a:p>
        </p:txBody>
      </p:sp>
      <p:sp>
        <p:nvSpPr>
          <p:cNvPr id="3" name="Content Placeholder 2">
            <a:extLst>
              <a:ext uri="{FF2B5EF4-FFF2-40B4-BE49-F238E27FC236}">
                <a16:creationId xmlns:a16="http://schemas.microsoft.com/office/drawing/2014/main" id="{73619792-61FB-3847-A4E5-AE4E80993D83}"/>
              </a:ext>
            </a:extLst>
          </p:cNvPr>
          <p:cNvSpPr>
            <a:spLocks noGrp="1"/>
          </p:cNvSpPr>
          <p:nvPr>
            <p:ph idx="1"/>
          </p:nvPr>
        </p:nvSpPr>
        <p:spPr/>
        <p:txBody>
          <a:bodyPr/>
          <a:lstStyle/>
          <a:p>
            <a:pPr marL="0" indent="0">
              <a:buNone/>
            </a:pPr>
            <a:r>
              <a:rPr lang="en-TW" dirty="0"/>
              <a:t>Find the value of </a:t>
            </a:r>
            <a:r>
              <a:rPr lang="en-US" altLang="zh-TW" dirty="0" err="1">
                <a:solidFill>
                  <a:prstClr val="black"/>
                </a:solidFill>
              </a:rPr>
              <a:t>φ</a:t>
            </a:r>
            <a:r>
              <a:rPr lang="en-US" altLang="zh-TW" dirty="0">
                <a:solidFill>
                  <a:prstClr val="black"/>
                </a:solidFill>
              </a:rPr>
              <a:t>(120).</a:t>
            </a:r>
            <a:endParaRPr lang="en-TW" dirty="0"/>
          </a:p>
        </p:txBody>
      </p:sp>
    </p:spTree>
    <p:extLst>
      <p:ext uri="{BB962C8B-B14F-4D97-AF65-F5344CB8AC3E}">
        <p14:creationId xmlns:p14="http://schemas.microsoft.com/office/powerpoint/2010/main" val="557170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0D92-1C70-4242-8F05-1D797E47A2C4}"/>
              </a:ext>
            </a:extLst>
          </p:cNvPr>
          <p:cNvSpPr>
            <a:spLocks noGrp="1"/>
          </p:cNvSpPr>
          <p:nvPr>
            <p:ph type="title"/>
          </p:nvPr>
        </p:nvSpPr>
        <p:spPr/>
        <p:txBody>
          <a:bodyPr/>
          <a:lstStyle/>
          <a:p>
            <a:r>
              <a:rPr lang="en-TW" dirty="0"/>
              <a:t>Formula of </a:t>
            </a:r>
            <a:r>
              <a:rPr lang="en-US" dirty="0"/>
              <a:t>Euler's totient function</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DCA98C-6695-7E4B-B1D0-0C48CA34462A}"/>
                  </a:ext>
                </a:extLst>
              </p:cNvPr>
              <p:cNvSpPr>
                <a:spLocks noGrp="1"/>
              </p:cNvSpPr>
              <p:nvPr>
                <p:ph idx="1"/>
              </p:nvPr>
            </p:nvSpPr>
            <p:spPr/>
            <p:txBody>
              <a:bodyPr>
                <a:normAutofit fontScale="92500" lnSpcReduction="10000"/>
              </a:bodyPr>
              <a:lstStyle/>
              <a:p>
                <a:pPr marL="0" indent="0">
                  <a:buNone/>
                </a:pPr>
                <a:r>
                  <a:rPr lang="en-US" altLang="zh-TW" dirty="0"/>
                  <a:t>From the fundamental theorem of arithmetic, we can write positive integer n as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𝑝</m:t>
                        </m:r>
                      </m:e>
                      <m:sup>
                        <m:r>
                          <a:rPr lang="en-US" altLang="zh-TW" i="1">
                            <a:latin typeface="Cambria Math" panose="02040503050406030204" pitchFamily="18" charset="0"/>
                          </a:rPr>
                          <m:t>𝑛</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𝑞</m:t>
                        </m:r>
                      </m:e>
                      <m:sup>
                        <m:r>
                          <a:rPr lang="en-US" altLang="zh-TW" i="1">
                            <a:latin typeface="Cambria Math" panose="02040503050406030204" pitchFamily="18" charset="0"/>
                          </a:rPr>
                          <m:t>𝑚</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𝑟</m:t>
                        </m:r>
                      </m:e>
                      <m:sup>
                        <m:r>
                          <a:rPr lang="en-US" altLang="zh-TW" i="1">
                            <a:latin typeface="Cambria Math" panose="02040503050406030204" pitchFamily="18" charset="0"/>
                          </a:rPr>
                          <m:t>𝑙</m:t>
                        </m:r>
                      </m:sup>
                    </m:sSup>
                  </m:oMath>
                </a14:m>
                <a:r>
                  <a:rPr lang="en-US" altLang="zh-TW" dirty="0"/>
                  <a:t> (Under the assumption that n only has 3 prime factors.) Then, by using Venn Diagram, we know that:</a:t>
                </a:r>
              </a:p>
              <a:p>
                <a:pPr marL="0" indent="0" algn="ctr">
                  <a:buNone/>
                </a:pPr>
                <a:r>
                  <a:rPr lang="en-US" altLang="zh-TW" dirty="0" err="1">
                    <a:solidFill>
                      <a:prstClr val="black"/>
                    </a:solidFill>
                  </a:rPr>
                  <a:t>φ</a:t>
                </a:r>
                <a:r>
                  <a:rPr lang="en-US" altLang="zh-TW" dirty="0">
                    <a:solidFill>
                      <a:prstClr val="black"/>
                    </a:solidFill>
                  </a:rPr>
                  <a:t>(n) = </a:t>
                </a:r>
                <a14:m>
                  <m:oMath xmlns:m="http://schemas.openxmlformats.org/officeDocument/2006/math">
                    <m:f>
                      <m:fPr>
                        <m:ctrlPr>
                          <a:rPr lang="en-US" altLang="zh-TW" i="1" smtClean="0">
                            <a:solidFill>
                              <a:prstClr val="black"/>
                            </a:solidFill>
                            <a:latin typeface="Cambria Math" panose="02040503050406030204" pitchFamily="18" charset="0"/>
                          </a:rPr>
                        </m:ctrlPr>
                      </m:fPr>
                      <m:num>
                        <m:r>
                          <a:rPr lang="en-US" altLang="zh-TW" b="0" i="1" smtClean="0">
                            <a:solidFill>
                              <a:prstClr val="black"/>
                            </a:solidFill>
                            <a:latin typeface="Cambria Math" panose="02040503050406030204" pitchFamily="18" charset="0"/>
                          </a:rPr>
                          <m:t>𝑛</m:t>
                        </m:r>
                        <m:r>
                          <a:rPr lang="en-US" altLang="zh-TW" b="0" i="1" smtClean="0">
                            <a:solidFill>
                              <a:prstClr val="black"/>
                            </a:solidFill>
                            <a:latin typeface="Cambria Math" panose="02040503050406030204" pitchFamily="18" charset="0"/>
                          </a:rPr>
                          <m:t>(</m:t>
                        </m:r>
                        <m:r>
                          <a:rPr lang="en-US" altLang="zh-TW" b="0" i="1" smtClean="0">
                            <a:solidFill>
                              <a:prstClr val="black"/>
                            </a:solidFill>
                            <a:latin typeface="Cambria Math" panose="02040503050406030204" pitchFamily="18" charset="0"/>
                          </a:rPr>
                          <m:t>𝑝</m:t>
                        </m:r>
                        <m:r>
                          <a:rPr lang="en-US" altLang="zh-TW" b="0" i="1" smtClean="0">
                            <a:solidFill>
                              <a:prstClr val="black"/>
                            </a:solidFill>
                            <a:latin typeface="Cambria Math" panose="02040503050406030204" pitchFamily="18" charset="0"/>
                          </a:rPr>
                          <m:t>−1)(</m:t>
                        </m:r>
                        <m:r>
                          <a:rPr lang="en-US" altLang="zh-TW" b="0" i="1" smtClean="0">
                            <a:solidFill>
                              <a:prstClr val="black"/>
                            </a:solidFill>
                            <a:latin typeface="Cambria Math" panose="02040503050406030204" pitchFamily="18" charset="0"/>
                          </a:rPr>
                          <m:t>𝑞</m:t>
                        </m:r>
                        <m:r>
                          <a:rPr lang="en-US" altLang="zh-TW" b="0" i="1" smtClean="0">
                            <a:solidFill>
                              <a:prstClr val="black"/>
                            </a:solidFill>
                            <a:latin typeface="Cambria Math" panose="02040503050406030204" pitchFamily="18" charset="0"/>
                          </a:rPr>
                          <m:t>−1)(</m:t>
                        </m:r>
                        <m:r>
                          <a:rPr lang="en-US" altLang="zh-TW" b="0" i="1" smtClean="0">
                            <a:solidFill>
                              <a:prstClr val="black"/>
                            </a:solidFill>
                            <a:latin typeface="Cambria Math" panose="02040503050406030204" pitchFamily="18" charset="0"/>
                          </a:rPr>
                          <m:t>𝑟</m:t>
                        </m:r>
                        <m:r>
                          <a:rPr lang="en-US" altLang="zh-TW" b="0" i="1" smtClean="0">
                            <a:solidFill>
                              <a:prstClr val="black"/>
                            </a:solidFill>
                            <a:latin typeface="Cambria Math" panose="02040503050406030204" pitchFamily="18" charset="0"/>
                          </a:rPr>
                          <m:t>−1)</m:t>
                        </m:r>
                      </m:num>
                      <m:den>
                        <m:r>
                          <a:rPr lang="en-US" altLang="zh-TW" b="0" i="1" smtClean="0">
                            <a:solidFill>
                              <a:prstClr val="black"/>
                            </a:solidFill>
                            <a:latin typeface="Cambria Math" panose="02040503050406030204" pitchFamily="18" charset="0"/>
                          </a:rPr>
                          <m:t>𝑝𝑞𝑟</m:t>
                        </m:r>
                      </m:den>
                    </m:f>
                  </m:oMath>
                </a14:m>
                <a:endParaRPr lang="en-US" altLang="zh-TW" dirty="0">
                  <a:solidFill>
                    <a:prstClr val="black"/>
                  </a:solidFill>
                </a:endParaRPr>
              </a:p>
              <a:p>
                <a:pPr marL="0" indent="0">
                  <a:buNone/>
                </a:pPr>
                <a:r>
                  <a:rPr lang="en-US" altLang="zh-TW" dirty="0"/>
                  <a:t>Therefore, we know that for n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 </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1</m:t>
                            </m:r>
                          </m:sub>
                        </m:sSub>
                      </m:e>
                      <m:sup>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b="0" i="1" smtClean="0">
                                <a:latin typeface="Cambria Math" panose="02040503050406030204" pitchFamily="18" charset="0"/>
                              </a:rPr>
                              <m:t>2</m:t>
                            </m:r>
                          </m:sub>
                        </m:sSub>
                      </m:e>
                      <m:sup>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2</m:t>
                            </m:r>
                          </m:sub>
                        </m:sSub>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𝑝</m:t>
                            </m:r>
                          </m:e>
                          <m:sub>
                            <m:r>
                              <a:rPr lang="en-US" altLang="zh-TW" b="0" i="1" smtClean="0">
                                <a:latin typeface="Cambria Math" panose="02040503050406030204" pitchFamily="18" charset="0"/>
                              </a:rPr>
                              <m:t>𝑘</m:t>
                            </m:r>
                          </m:sub>
                        </m:sSub>
                      </m:e>
                      <m:sup>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𝑘</m:t>
                            </m:r>
                          </m:sub>
                        </m:sSub>
                      </m:sup>
                    </m:sSup>
                  </m:oMath>
                </a14:m>
                <a:r>
                  <a:rPr lang="en-US" altLang="zh-TW" dirty="0"/>
                  <a:t>, where </a:t>
                </a:r>
                <a14:m>
                  <m:oMath xmlns:m="http://schemas.openxmlformats.org/officeDocument/2006/math">
                    <m:r>
                      <a:rPr lang="en-US" altLang="zh-TW" b="0" i="1" smtClean="0">
                        <a:latin typeface="Cambria Math" panose="02040503050406030204" pitchFamily="18" charset="0"/>
                      </a:rPr>
                      <m:t>𝑝</m:t>
                    </m:r>
                  </m:oMath>
                </a14:m>
                <a:endParaRPr lang="en-US" altLang="zh-TW" b="0" dirty="0"/>
              </a:p>
              <a:p>
                <a:pPr marL="0" indent="0">
                  <a:buNone/>
                </a:pPr>
                <a:r>
                  <a:rPr lang="en-US" altLang="zh-TW" dirty="0"/>
                  <a:t> is a prime factor of n, the Euler totient function value will be:</a:t>
                </a:r>
              </a:p>
              <a:p>
                <a:pPr marL="0" indent="0" algn="ctr">
                  <a:buNone/>
                </a:pPr>
                <a:r>
                  <a:rPr lang="en-US" altLang="zh-TW" dirty="0">
                    <a:solidFill>
                      <a:prstClr val="black"/>
                    </a:solidFill>
                  </a:rPr>
                  <a:t>φ(n) = </a:t>
                </a:r>
                <a14:m>
                  <m:oMath xmlns:m="http://schemas.openxmlformats.org/officeDocument/2006/math">
                    <m:f>
                      <m:fPr>
                        <m:ctrlPr>
                          <a:rPr lang="en-US" altLang="zh-TW" i="1">
                            <a:solidFill>
                              <a:prstClr val="black"/>
                            </a:solidFill>
                            <a:latin typeface="Cambria Math" panose="02040503050406030204" pitchFamily="18" charset="0"/>
                          </a:rPr>
                        </m:ctrlPr>
                      </m:fPr>
                      <m:num>
                        <m:r>
                          <a:rPr lang="en-US" altLang="zh-TW" i="1">
                            <a:solidFill>
                              <a:prstClr val="black"/>
                            </a:solidFill>
                            <a:latin typeface="Cambria Math" panose="02040503050406030204" pitchFamily="18" charset="0"/>
                          </a:rPr>
                          <m:t>𝑛</m:t>
                        </m:r>
                      </m:num>
                      <m:den>
                        <m:sSub>
                          <m:sSubPr>
                            <m:ctrlPr>
                              <a:rPr lang="en-US" altLang="zh-TW" i="1">
                                <a:solidFill>
                                  <a:prstClr val="black"/>
                                </a:solidFill>
                                <a:latin typeface="Cambria Math" panose="02040503050406030204" pitchFamily="18" charset="0"/>
                              </a:rPr>
                            </m:ctrlPr>
                          </m:sSubPr>
                          <m:e>
                            <m:r>
                              <a:rPr lang="en-US" altLang="zh-TW" i="1">
                                <a:solidFill>
                                  <a:prstClr val="black"/>
                                </a:solidFill>
                                <a:latin typeface="Cambria Math" panose="02040503050406030204" pitchFamily="18" charset="0"/>
                              </a:rPr>
                              <m:t>𝑝</m:t>
                            </m:r>
                          </m:e>
                          <m:sub>
                            <m:r>
                              <a:rPr lang="en-US" altLang="zh-TW" i="1">
                                <a:solidFill>
                                  <a:prstClr val="black"/>
                                </a:solidFill>
                                <a:latin typeface="Cambria Math" panose="02040503050406030204" pitchFamily="18" charset="0"/>
                              </a:rPr>
                              <m:t>1</m:t>
                            </m:r>
                          </m:sub>
                        </m:sSub>
                        <m:sSub>
                          <m:sSubPr>
                            <m:ctrlPr>
                              <a:rPr lang="en-US" altLang="zh-TW" i="1">
                                <a:solidFill>
                                  <a:prstClr val="black"/>
                                </a:solidFill>
                                <a:latin typeface="Cambria Math" panose="02040503050406030204" pitchFamily="18" charset="0"/>
                              </a:rPr>
                            </m:ctrlPr>
                          </m:sSubPr>
                          <m:e>
                            <m:r>
                              <a:rPr lang="en-US" altLang="zh-TW" i="1">
                                <a:solidFill>
                                  <a:prstClr val="black"/>
                                </a:solidFill>
                                <a:latin typeface="Cambria Math" panose="02040503050406030204" pitchFamily="18" charset="0"/>
                              </a:rPr>
                              <m:t>𝑝</m:t>
                            </m:r>
                          </m:e>
                          <m:sub>
                            <m:r>
                              <a:rPr lang="en-US" altLang="zh-TW" i="1">
                                <a:solidFill>
                                  <a:prstClr val="black"/>
                                </a:solidFill>
                                <a:latin typeface="Cambria Math" panose="02040503050406030204" pitchFamily="18" charset="0"/>
                              </a:rPr>
                              <m:t>2</m:t>
                            </m:r>
                          </m:sub>
                        </m:sSub>
                        <m:r>
                          <a:rPr lang="en-US" altLang="zh-TW" i="1">
                            <a:solidFill>
                              <a:prstClr val="black"/>
                            </a:solidFill>
                            <a:latin typeface="Cambria Math" panose="02040503050406030204" pitchFamily="18" charset="0"/>
                          </a:rPr>
                          <m:t>…</m:t>
                        </m:r>
                        <m:sSub>
                          <m:sSubPr>
                            <m:ctrlPr>
                              <a:rPr lang="en-US" altLang="zh-TW" i="1">
                                <a:solidFill>
                                  <a:prstClr val="black"/>
                                </a:solidFill>
                                <a:latin typeface="Cambria Math" panose="02040503050406030204" pitchFamily="18" charset="0"/>
                              </a:rPr>
                            </m:ctrlPr>
                          </m:sSubPr>
                          <m:e>
                            <m:r>
                              <a:rPr lang="en-US" altLang="zh-TW" i="1">
                                <a:solidFill>
                                  <a:prstClr val="black"/>
                                </a:solidFill>
                                <a:latin typeface="Cambria Math" panose="02040503050406030204" pitchFamily="18" charset="0"/>
                              </a:rPr>
                              <m:t>𝑝</m:t>
                            </m:r>
                          </m:e>
                          <m:sub>
                            <m:r>
                              <a:rPr lang="en-US" altLang="zh-TW" i="1">
                                <a:solidFill>
                                  <a:prstClr val="black"/>
                                </a:solidFill>
                                <a:latin typeface="Cambria Math" panose="02040503050406030204" pitchFamily="18" charset="0"/>
                              </a:rPr>
                              <m:t>𝑘</m:t>
                            </m:r>
                          </m:sub>
                        </m:sSub>
                      </m:den>
                    </m:f>
                  </m:oMath>
                </a14:m>
                <a:r>
                  <a:rPr lang="en-US" altLang="zh-TW" dirty="0"/>
                  <a:t>(</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𝑝</m:t>
                        </m:r>
                      </m:e>
                      <m:sub>
                        <m:r>
                          <a:rPr lang="en-US" altLang="zh-TW" i="1" dirty="0">
                            <a:latin typeface="Cambria Math" panose="02040503050406030204" pitchFamily="18" charset="0"/>
                          </a:rPr>
                          <m:t>1</m:t>
                        </m:r>
                      </m:sub>
                    </m:sSub>
                  </m:oMath>
                </a14:m>
                <a:r>
                  <a:rPr lang="en-US" altLang="zh-TW" dirty="0"/>
                  <a:t>-1)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𝑝</m:t>
                        </m:r>
                      </m:e>
                      <m:sub>
                        <m:r>
                          <a:rPr lang="en-US" altLang="zh-TW" i="1" dirty="0">
                            <a:latin typeface="Cambria Math" panose="02040503050406030204" pitchFamily="18" charset="0"/>
                          </a:rPr>
                          <m:t>2</m:t>
                        </m:r>
                      </m:sub>
                    </m:sSub>
                  </m:oMath>
                </a14:m>
                <a:r>
                  <a:rPr lang="en-US" altLang="zh-TW" dirty="0"/>
                  <a:t>-1)…(</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𝑝</m:t>
                        </m:r>
                      </m:e>
                      <m:sub>
                        <m:r>
                          <a:rPr lang="en-US" altLang="zh-TW" i="1" dirty="0">
                            <a:latin typeface="Cambria Math" panose="02040503050406030204" pitchFamily="18" charset="0"/>
                          </a:rPr>
                          <m:t>𝑘</m:t>
                        </m:r>
                      </m:sub>
                    </m:sSub>
                  </m:oMath>
                </a14:m>
                <a:r>
                  <a:rPr lang="en-US" altLang="zh-TW" dirty="0"/>
                  <a:t>-1).</a:t>
                </a:r>
              </a:p>
              <a:p>
                <a:pPr marL="0" indent="0" algn="ctr">
                  <a:buNone/>
                </a:pPr>
                <a:endParaRPr lang="zh-TW" altLang="en-US" dirty="0"/>
              </a:p>
              <a:p>
                <a:pPr marL="0" indent="0">
                  <a:buNone/>
                </a:pPr>
                <a:r>
                  <a:rPr lang="en-US" altLang="zh-TW" sz="2000" dirty="0"/>
                  <a:t>*. Actually, we cannot make this conclusion. A formal proof is taught in number theory, as the formal proof requires more skills.</a:t>
                </a:r>
                <a:endParaRPr lang="zh-TW" altLang="en-US" sz="2000" dirty="0"/>
              </a:p>
              <a:p>
                <a:pPr marL="0" indent="0">
                  <a:buNone/>
                </a:pPr>
                <a:endParaRPr lang="zh-TW" altLang="en-US" dirty="0"/>
              </a:p>
              <a:p>
                <a:pPr marL="0" indent="0">
                  <a:buNone/>
                </a:pPr>
                <a:endParaRPr lang="en-TW" dirty="0"/>
              </a:p>
            </p:txBody>
          </p:sp>
        </mc:Choice>
        <mc:Fallback xmlns="">
          <p:sp>
            <p:nvSpPr>
              <p:cNvPr id="3" name="Content Placeholder 2">
                <a:extLst>
                  <a:ext uri="{FF2B5EF4-FFF2-40B4-BE49-F238E27FC236}">
                    <a16:creationId xmlns:a16="http://schemas.microsoft.com/office/drawing/2014/main" id="{B2DCA98C-6695-7E4B-B1D0-0C48CA34462A}"/>
                  </a:ext>
                </a:extLst>
              </p:cNvPr>
              <p:cNvSpPr>
                <a:spLocks noGrp="1" noRot="1" noChangeAspect="1" noMove="1" noResize="1" noEditPoints="1" noAdjustHandles="1" noChangeArrowheads="1" noChangeShapeType="1" noTextEdit="1"/>
              </p:cNvSpPr>
              <p:nvPr>
                <p:ph idx="1"/>
              </p:nvPr>
            </p:nvSpPr>
            <p:spPr>
              <a:blipFill>
                <a:blip r:embed="rId2"/>
                <a:stretch>
                  <a:fillRect l="-1086" t="-2616" r="-1689"/>
                </a:stretch>
              </a:blipFill>
            </p:spPr>
            <p:txBody>
              <a:bodyPr/>
              <a:lstStyle/>
              <a:p>
                <a:r>
                  <a:rPr lang="en-TW">
                    <a:noFill/>
                  </a:rPr>
                  <a:t> </a:t>
                </a:r>
              </a:p>
            </p:txBody>
          </p:sp>
        </mc:Fallback>
      </mc:AlternateContent>
    </p:spTree>
    <p:extLst>
      <p:ext uri="{BB962C8B-B14F-4D97-AF65-F5344CB8AC3E}">
        <p14:creationId xmlns:p14="http://schemas.microsoft.com/office/powerpoint/2010/main" val="751738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852C-C057-4246-B7BB-837B9EF2B895}"/>
              </a:ext>
            </a:extLst>
          </p:cNvPr>
          <p:cNvSpPr>
            <a:spLocks noGrp="1"/>
          </p:cNvSpPr>
          <p:nvPr>
            <p:ph type="title"/>
          </p:nvPr>
        </p:nvSpPr>
        <p:spPr/>
        <p:txBody>
          <a:bodyPr/>
          <a:lstStyle/>
          <a:p>
            <a:r>
              <a:rPr lang="en-TW" dirty="0"/>
              <a:t>Example 2-4-2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34D4BA-3BD7-D443-A7D3-43529676AF51}"/>
                  </a:ext>
                </a:extLst>
              </p:cNvPr>
              <p:cNvSpPr>
                <a:spLocks noGrp="1"/>
              </p:cNvSpPr>
              <p:nvPr>
                <p:ph idx="1"/>
              </p:nvPr>
            </p:nvSpPr>
            <p:spPr/>
            <p:txBody>
              <a:bodyPr/>
              <a:lstStyle/>
              <a:p>
                <a:pPr marL="0" indent="0">
                  <a:buNone/>
                </a:pPr>
                <a:r>
                  <a:rPr lang="en-TW" dirty="0"/>
                  <a:t>Given that </a:t>
                </a:r>
                <a14:m>
                  <m:oMath xmlns:m="http://schemas.openxmlformats.org/officeDocument/2006/math">
                    <m:r>
                      <a:rPr lang="en-US" altLang="zh-TW" i="1">
                        <a:latin typeface="Cambria Math" panose="02040503050406030204" pitchFamily="18" charset="0"/>
                      </a:rPr>
                      <m:t>133848= </m:t>
                    </m:r>
                    <m:sSup>
                      <m:sSupPr>
                        <m:ctrlPr>
                          <a:rPr lang="en-US" altLang="zh-TW" i="1">
                            <a:latin typeface="Cambria Math" panose="02040503050406030204" pitchFamily="18" charset="0"/>
                          </a:rPr>
                        </m:ctrlPr>
                      </m:sSupPr>
                      <m:e>
                        <m:r>
                          <a:rPr lang="en-US" altLang="zh-TW" i="1">
                            <a:latin typeface="Cambria Math" panose="02040503050406030204" pitchFamily="18" charset="0"/>
                          </a:rPr>
                          <m:t>2</m:t>
                        </m:r>
                      </m:e>
                      <m:sup>
                        <m:r>
                          <a:rPr lang="en-US" altLang="zh-TW" i="1">
                            <a:latin typeface="Cambria Math" panose="02040503050406030204" pitchFamily="18" charset="0"/>
                          </a:rPr>
                          <m:t>3</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3</m:t>
                        </m:r>
                      </m:e>
                      <m:sup>
                        <m:r>
                          <a:rPr lang="en-US" altLang="zh-TW" i="1">
                            <a:latin typeface="Cambria Math" panose="02040503050406030204" pitchFamily="18" charset="0"/>
                          </a:rPr>
                          <m:t>2</m:t>
                        </m:r>
                      </m:sup>
                    </m:sSup>
                    <m:r>
                      <a:rPr lang="en-US" altLang="zh-TW" i="1">
                        <a:latin typeface="Cambria Math" panose="02040503050406030204" pitchFamily="18" charset="0"/>
                      </a:rPr>
                      <m:t>∗11∗</m:t>
                    </m:r>
                    <m:sSup>
                      <m:sSupPr>
                        <m:ctrlPr>
                          <a:rPr lang="en-US" altLang="zh-TW" i="1">
                            <a:latin typeface="Cambria Math" panose="02040503050406030204" pitchFamily="18" charset="0"/>
                          </a:rPr>
                        </m:ctrlPr>
                      </m:sSupPr>
                      <m:e>
                        <m:r>
                          <a:rPr lang="en-US" altLang="zh-TW" i="1">
                            <a:latin typeface="Cambria Math" panose="02040503050406030204" pitchFamily="18" charset="0"/>
                          </a:rPr>
                          <m:t>13</m:t>
                        </m:r>
                      </m:e>
                      <m:sup>
                        <m:r>
                          <a:rPr lang="en-US" altLang="zh-TW" i="1">
                            <a:latin typeface="Cambria Math" panose="02040503050406030204" pitchFamily="18" charset="0"/>
                          </a:rPr>
                          <m:t>2</m:t>
                        </m:r>
                      </m:sup>
                    </m:sSup>
                    <m:r>
                      <a:rPr lang="en-US" altLang="zh-TW" i="1">
                        <a:latin typeface="Cambria Math" panose="02040503050406030204" pitchFamily="18" charset="0"/>
                      </a:rPr>
                      <m:t> </m:t>
                    </m:r>
                    <m:r>
                      <a:rPr lang="en-US" altLang="zh-TW" b="0" i="0" smtClean="0">
                        <a:latin typeface="Cambria Math" panose="02040503050406030204" pitchFamily="18" charset="0"/>
                      </a:rPr>
                      <m:t>, </m:t>
                    </m:r>
                  </m:oMath>
                </a14:m>
                <a:r>
                  <a:rPr lang="en-TW" dirty="0"/>
                  <a:t>find the value of </a:t>
                </a:r>
                <a:r>
                  <a:rPr lang="en-US" altLang="zh-TW" dirty="0" err="1">
                    <a:solidFill>
                      <a:prstClr val="black"/>
                    </a:solidFill>
                  </a:rPr>
                  <a:t>φ</a:t>
                </a:r>
                <a:r>
                  <a:rPr lang="en-US" altLang="zh-TW" dirty="0">
                    <a:solidFill>
                      <a:prstClr val="black"/>
                    </a:solidFill>
                  </a:rPr>
                  <a:t>(</a:t>
                </a:r>
                <a:r>
                  <a:rPr lang="en-US" altLang="zh-TW" dirty="0"/>
                  <a:t>133848</a:t>
                </a:r>
                <a:r>
                  <a:rPr lang="en-US" altLang="zh-TW" dirty="0">
                    <a:solidFill>
                      <a:prstClr val="black"/>
                    </a:solidFill>
                  </a:rPr>
                  <a:t>).</a:t>
                </a:r>
                <a:endParaRPr lang="en-TW" dirty="0"/>
              </a:p>
            </p:txBody>
          </p:sp>
        </mc:Choice>
        <mc:Fallback xmlns="">
          <p:sp>
            <p:nvSpPr>
              <p:cNvPr id="3" name="Content Placeholder 2">
                <a:extLst>
                  <a:ext uri="{FF2B5EF4-FFF2-40B4-BE49-F238E27FC236}">
                    <a16:creationId xmlns:a16="http://schemas.microsoft.com/office/drawing/2014/main" id="{5234D4BA-3BD7-D443-A7D3-43529676AF51}"/>
                  </a:ext>
                </a:extLst>
              </p:cNvPr>
              <p:cNvSpPr>
                <a:spLocks noGrp="1" noRot="1" noChangeAspect="1" noMove="1" noResize="1" noEditPoints="1" noAdjustHandles="1" noChangeArrowheads="1" noChangeShapeType="1" noTextEdit="1"/>
              </p:cNvSpPr>
              <p:nvPr>
                <p:ph idx="1"/>
              </p:nvPr>
            </p:nvSpPr>
            <p:spPr>
              <a:blipFill>
                <a:blip r:embed="rId2"/>
                <a:stretch>
                  <a:fillRect l="-1206" t="-2326" r="-483"/>
                </a:stretch>
              </a:blipFill>
            </p:spPr>
            <p:txBody>
              <a:bodyPr/>
              <a:lstStyle/>
              <a:p>
                <a:r>
                  <a:rPr lang="en-TW">
                    <a:noFill/>
                  </a:rPr>
                  <a:t> </a:t>
                </a:r>
              </a:p>
            </p:txBody>
          </p:sp>
        </mc:Fallback>
      </mc:AlternateContent>
    </p:spTree>
    <p:extLst>
      <p:ext uri="{BB962C8B-B14F-4D97-AF65-F5344CB8AC3E}">
        <p14:creationId xmlns:p14="http://schemas.microsoft.com/office/powerpoint/2010/main" val="1014673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E3978-A505-452E-9761-93CB6610A7E8}"/>
              </a:ext>
            </a:extLst>
          </p:cNvPr>
          <p:cNvSpPr>
            <a:spLocks noGrp="1"/>
          </p:cNvSpPr>
          <p:nvPr>
            <p:ph type="title"/>
          </p:nvPr>
        </p:nvSpPr>
        <p:spPr/>
        <p:txBody>
          <a:bodyPr/>
          <a:lstStyle/>
          <a:p>
            <a:r>
              <a:rPr lang="en-TW" altLang="zh-TW" dirty="0"/>
              <a:t>Coding Lesson</a:t>
            </a:r>
            <a:endParaRPr lang="zh-TW" altLang="en-US" dirty="0"/>
          </a:p>
        </p:txBody>
      </p:sp>
      <p:sp>
        <p:nvSpPr>
          <p:cNvPr id="3" name="內容版面配置區 2">
            <a:extLst>
              <a:ext uri="{FF2B5EF4-FFF2-40B4-BE49-F238E27FC236}">
                <a16:creationId xmlns:a16="http://schemas.microsoft.com/office/drawing/2014/main" id="{B5C9F5B1-9105-4C58-BC7A-DDA1586A5579}"/>
              </a:ext>
            </a:extLst>
          </p:cNvPr>
          <p:cNvSpPr>
            <a:spLocks noGrp="1"/>
          </p:cNvSpPr>
          <p:nvPr>
            <p:ph idx="1"/>
          </p:nvPr>
        </p:nvSpPr>
        <p:spPr/>
        <p:txBody>
          <a:bodyPr/>
          <a:lstStyle/>
          <a:p>
            <a:pPr marL="0" indent="0">
              <a:buNone/>
            </a:pPr>
            <a:r>
              <a:rPr lang="en-US" altLang="zh-TW"/>
              <a:t>Write a </a:t>
            </a:r>
            <a:r>
              <a:rPr lang="en-US" altLang="zh-TW" dirty="0"/>
              <a:t>Euler’s Totient Function calculator that returns the phi function value of a </a:t>
            </a:r>
            <a:r>
              <a:rPr lang="en-US" altLang="zh-TW"/>
              <a:t>given input.</a:t>
            </a:r>
            <a:endParaRPr lang="zh-TW" altLang="en-US" dirty="0"/>
          </a:p>
        </p:txBody>
      </p:sp>
    </p:spTree>
    <p:extLst>
      <p:ext uri="{BB962C8B-B14F-4D97-AF65-F5344CB8AC3E}">
        <p14:creationId xmlns:p14="http://schemas.microsoft.com/office/powerpoint/2010/main" val="86246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4600" dirty="0"/>
              <a:t>2-1 Introduction to Proofs Techniques</a:t>
            </a:r>
            <a:endParaRPr lang="en-TW" sz="46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36" name="Group 3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7" name="Rectangle 3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3A5115D2-225D-4657-825A-EACBC59D40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4204110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CCDD-8026-2E49-A76F-633C1AF5B693}"/>
              </a:ext>
            </a:extLst>
          </p:cNvPr>
          <p:cNvSpPr>
            <a:spLocks noGrp="1"/>
          </p:cNvSpPr>
          <p:nvPr>
            <p:ph type="title"/>
          </p:nvPr>
        </p:nvSpPr>
        <p:spPr/>
        <p:txBody>
          <a:bodyPr/>
          <a:lstStyle/>
          <a:p>
            <a:r>
              <a:rPr lang="en-US" dirty="0"/>
              <a:t>Mathematical Proofs</a:t>
            </a:r>
            <a:endParaRPr lang="en-TW" dirty="0"/>
          </a:p>
        </p:txBody>
      </p:sp>
      <p:sp>
        <p:nvSpPr>
          <p:cNvPr id="3" name="Content Placeholder 2">
            <a:extLst>
              <a:ext uri="{FF2B5EF4-FFF2-40B4-BE49-F238E27FC236}">
                <a16:creationId xmlns:a16="http://schemas.microsoft.com/office/drawing/2014/main" id="{D094D367-AD7F-FE41-AA25-33A6AA97E81A}"/>
              </a:ext>
            </a:extLst>
          </p:cNvPr>
          <p:cNvSpPr>
            <a:spLocks noGrp="1"/>
          </p:cNvSpPr>
          <p:nvPr>
            <p:ph idx="1"/>
          </p:nvPr>
        </p:nvSpPr>
        <p:spPr/>
        <p:txBody>
          <a:bodyPr>
            <a:normAutofit/>
          </a:bodyPr>
          <a:lstStyle/>
          <a:p>
            <a:pPr marL="0" indent="0">
              <a:buNone/>
            </a:pPr>
            <a:r>
              <a:rPr lang="en-US" dirty="0"/>
              <a:t>In mathematical proofs, we have to show that the stated assumptions logically guarantee the conclusion. In 2-1, we will discuss the following common ways of mathematical proofs:</a:t>
            </a:r>
          </a:p>
          <a:p>
            <a:pPr marL="514350" indent="-514350">
              <a:buAutoNum type="arabicPeriod"/>
            </a:pPr>
            <a:r>
              <a:rPr lang="en-US" dirty="0"/>
              <a:t>Find Counterexample (used when proving something is wrong)</a:t>
            </a:r>
          </a:p>
          <a:p>
            <a:pPr marL="514350" indent="-514350">
              <a:buAutoNum type="arabicPeriod"/>
            </a:pPr>
            <a:r>
              <a:rPr lang="en-US" altLang="zh-TW" dirty="0"/>
              <a:t>Exhaustive Proof</a:t>
            </a:r>
          </a:p>
          <a:p>
            <a:pPr marL="514350" indent="-514350">
              <a:buAutoNum type="arabicPeriod"/>
            </a:pPr>
            <a:r>
              <a:rPr lang="en-US" dirty="0"/>
              <a:t>Direct Proof</a:t>
            </a:r>
          </a:p>
          <a:p>
            <a:pPr marL="514350" indent="-514350">
              <a:buAutoNum type="arabicPeriod"/>
            </a:pPr>
            <a:r>
              <a:rPr lang="en-US" altLang="zh-TW" dirty="0">
                <a:solidFill>
                  <a:srgbClr val="252525"/>
                </a:solidFill>
                <a:latin typeface="Roboto" panose="02000000000000000000" pitchFamily="2" charset="0"/>
              </a:rPr>
              <a:t>Contraposition</a:t>
            </a:r>
          </a:p>
          <a:p>
            <a:pPr marL="514350" indent="-514350">
              <a:buAutoNum type="arabicPeriod"/>
            </a:pPr>
            <a:r>
              <a:rPr lang="en-US" altLang="zh-TW" dirty="0">
                <a:solidFill>
                  <a:srgbClr val="252525"/>
                </a:solidFill>
                <a:latin typeface="Roboto" panose="02000000000000000000" pitchFamily="2" charset="0"/>
              </a:rPr>
              <a:t>Contradiction</a:t>
            </a:r>
            <a:endParaRPr lang="en-TW" dirty="0"/>
          </a:p>
        </p:txBody>
      </p:sp>
    </p:spTree>
    <p:extLst>
      <p:ext uri="{BB962C8B-B14F-4D97-AF65-F5344CB8AC3E}">
        <p14:creationId xmlns:p14="http://schemas.microsoft.com/office/powerpoint/2010/main" val="83035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078C-0C42-4C72-B919-573AE599B0AC}"/>
              </a:ext>
            </a:extLst>
          </p:cNvPr>
          <p:cNvSpPr>
            <a:spLocks noGrp="1"/>
          </p:cNvSpPr>
          <p:nvPr>
            <p:ph type="title"/>
          </p:nvPr>
        </p:nvSpPr>
        <p:spPr/>
        <p:txBody>
          <a:bodyPr/>
          <a:lstStyle/>
          <a:p>
            <a:r>
              <a:rPr lang="en-US" dirty="0"/>
              <a:t>Find Counterexample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72E339-D686-49FB-9A19-3A2FEEC637A7}"/>
                  </a:ext>
                </a:extLst>
              </p:cNvPr>
              <p:cNvSpPr>
                <a:spLocks noGrp="1"/>
              </p:cNvSpPr>
              <p:nvPr>
                <p:ph idx="1"/>
              </p:nvPr>
            </p:nvSpPr>
            <p:spPr/>
            <p:txBody>
              <a:bodyPr>
                <a:normAutofit fontScale="85000" lnSpcReduction="20000"/>
              </a:bodyPr>
              <a:lstStyle/>
              <a:p>
                <a:pPr marL="0" indent="0">
                  <a:buNone/>
                </a:pPr>
                <a:r>
                  <a:rPr lang="en-US" dirty="0"/>
                  <a:t>When trying to prove a statement is wrong, it would be a good idea to find the counterexample.</a:t>
                </a:r>
              </a:p>
              <a:p>
                <a:pPr marL="0" indent="0">
                  <a:buNone/>
                </a:pPr>
                <a:r>
                  <a:rPr lang="en-US" dirty="0"/>
                  <a:t>For example, determine the following statement is true or not:</a:t>
                </a:r>
              </a:p>
              <a:p>
                <a:pPr marL="0" indent="0" algn="ctr">
                  <a:buNone/>
                </a:pPr>
                <a:r>
                  <a:rPr lang="en-US" altLang="zh-TW" dirty="0"/>
                  <a:t>x belongs to the positive integer set N,</a:t>
                </a:r>
                <a14:m>
                  <m:oMath xmlns:m="http://schemas.openxmlformats.org/officeDocument/2006/math">
                    <m:r>
                      <a:rPr lang="en-US" altLang="zh-TW" i="1">
                        <a:latin typeface="Cambria Math" panose="02040503050406030204" pitchFamily="18" charset="0"/>
                      </a:rPr>
                      <m:t> </m:t>
                    </m:r>
                  </m:oMath>
                </a14:m>
                <a:r>
                  <a:rPr lang="en-US" altLang="zh-TW" dirty="0"/>
                  <a:t>(</a:t>
                </a:r>
                <a14:m>
                  <m:oMath xmlns:m="http://schemas.openxmlformats.org/officeDocument/2006/math">
                    <m:r>
                      <a:rPr lang="en-US" altLang="zh-TW" i="1">
                        <a:latin typeface="Cambria Math" panose="02040503050406030204" pitchFamily="18" charset="0"/>
                        <a:ea typeface="Cambria Math" panose="02040503050406030204" pitchFamily="18" charset="0"/>
                      </a:rPr>
                      <m:t>∀</m:t>
                    </m:r>
                    <m:r>
                      <m:rPr>
                        <m:sty m:val="p"/>
                      </m:rPr>
                      <a:rPr lang="en-US" altLang="zh-TW">
                        <a:latin typeface="Cambria Math" panose="02040503050406030204" pitchFamily="18" charset="0"/>
                        <a:ea typeface="Cambria Math" panose="02040503050406030204" pitchFamily="18" charset="0"/>
                      </a:rPr>
                      <m:t>x</m:t>
                    </m:r>
                  </m:oMath>
                </a14:m>
                <a:r>
                  <a:rPr lang="en-US" altLang="zh-TW" dirty="0"/>
                  <a:t>)[(x &lt; 5)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a:t> (x &gt; 8)]</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200" dirty="0"/>
                  <a:t>*. Notice that if we cannot find a counterexample, that doesn’t mean that the statement is right; we might be just not smart enough to find the counterexample.</a:t>
                </a:r>
              </a:p>
            </p:txBody>
          </p:sp>
        </mc:Choice>
        <mc:Fallback xmlns="">
          <p:sp>
            <p:nvSpPr>
              <p:cNvPr id="3" name="Content Placeholder 2">
                <a:extLst>
                  <a:ext uri="{FF2B5EF4-FFF2-40B4-BE49-F238E27FC236}">
                    <a16:creationId xmlns:a16="http://schemas.microsoft.com/office/drawing/2014/main" id="{6472E339-D686-49FB-9A19-3A2FEEC637A7}"/>
                  </a:ext>
                </a:extLst>
              </p:cNvPr>
              <p:cNvSpPr>
                <a:spLocks noGrp="1" noRot="1" noChangeAspect="1" noMove="1" noResize="1" noEditPoints="1" noAdjustHandles="1" noChangeArrowheads="1" noChangeShapeType="1" noTextEdit="1"/>
              </p:cNvSpPr>
              <p:nvPr>
                <p:ph idx="1"/>
              </p:nvPr>
            </p:nvSpPr>
            <p:spPr>
              <a:blipFill>
                <a:blip r:embed="rId2"/>
                <a:stretch>
                  <a:fillRect l="-965" t="-3198"/>
                </a:stretch>
              </a:blipFill>
            </p:spPr>
            <p:txBody>
              <a:bodyPr/>
              <a:lstStyle/>
              <a:p>
                <a:r>
                  <a:rPr lang="en-TW">
                    <a:noFill/>
                  </a:rPr>
                  <a:t> </a:t>
                </a:r>
              </a:p>
            </p:txBody>
          </p:sp>
        </mc:Fallback>
      </mc:AlternateContent>
    </p:spTree>
    <p:extLst>
      <p:ext uri="{BB962C8B-B14F-4D97-AF65-F5344CB8AC3E}">
        <p14:creationId xmlns:p14="http://schemas.microsoft.com/office/powerpoint/2010/main" val="3179560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F1DC-B829-4223-9B7F-5861FEC39178}"/>
              </a:ext>
            </a:extLst>
          </p:cNvPr>
          <p:cNvSpPr>
            <a:spLocks noGrp="1"/>
          </p:cNvSpPr>
          <p:nvPr>
            <p:ph type="title"/>
          </p:nvPr>
        </p:nvSpPr>
        <p:spPr/>
        <p:txBody>
          <a:bodyPr/>
          <a:lstStyle/>
          <a:p>
            <a:r>
              <a:rPr lang="en-US" dirty="0"/>
              <a:t>Fermat Last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9109F7-9D3F-4B32-8D64-C4960E6A14E3}"/>
                  </a:ext>
                </a:extLst>
              </p:cNvPr>
              <p:cNvSpPr>
                <a:spLocks noGrp="1"/>
              </p:cNvSpPr>
              <p:nvPr>
                <p:ph idx="1"/>
              </p:nvPr>
            </p:nvSpPr>
            <p:spPr>
              <a:xfrm>
                <a:off x="838200" y="1825625"/>
                <a:ext cx="5884817" cy="4351338"/>
              </a:xfrm>
            </p:spPr>
            <p:txBody>
              <a:bodyPr>
                <a:normAutofit fontScale="92500"/>
              </a:bodyPr>
              <a:lstStyle/>
              <a:p>
                <a:pPr marL="0" indent="0">
                  <a:buNone/>
                </a:pPr>
                <a:r>
                  <a:rPr lang="en-US" dirty="0"/>
                  <a:t>In number theory, Fermat Last Theorem is probably the most famous theory. Pierre de Fermat was a French lawyer and amateur mathematician who is credited for calculus, number theory, statistics, and coordinate geometry. (His achievements in math are not less than professionals.)</a:t>
                </a:r>
              </a:p>
              <a:p>
                <a:pPr marL="0" indent="0">
                  <a:buNone/>
                </a:pPr>
                <a:r>
                  <a:rPr lang="en-US" dirty="0"/>
                  <a:t>Fermat Last Theorem stated that </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𝑛</m:t>
                          </m:r>
                        </m:sup>
                      </m:sSup>
                    </m:oMath>
                  </m:oMathPara>
                </a14:m>
                <a:endParaRPr lang="en-US" dirty="0"/>
              </a:p>
              <a:p>
                <a:pPr marL="0" indent="0">
                  <a:buNone/>
                </a:pPr>
                <a:r>
                  <a:rPr lang="en-US" dirty="0"/>
                  <a:t>had no </a:t>
                </a:r>
                <a:r>
                  <a:rPr lang="en-US" altLang="zh-TW" dirty="0"/>
                  <a:t>positive integers</a:t>
                </a:r>
                <a:r>
                  <a:rPr lang="en-US" dirty="0"/>
                  <a:t> solutions</a:t>
                </a:r>
                <a:r>
                  <a:rPr lang="zh-TW" altLang="en-US" dirty="0"/>
                  <a:t> </a:t>
                </a:r>
                <a:r>
                  <a:rPr lang="en-US" altLang="zh-TW" dirty="0"/>
                  <a:t>for a, b, c </a:t>
                </a:r>
                <a:r>
                  <a:rPr lang="en-US" dirty="0"/>
                  <a:t>if </a:t>
                </a:r>
                <a:r>
                  <a:rPr lang="en-US" i="1" dirty="0"/>
                  <a:t>n</a:t>
                </a:r>
                <a:r>
                  <a:rPr lang="en-US" dirty="0"/>
                  <a:t> is an integer greater than 2. </a:t>
                </a:r>
              </a:p>
            </p:txBody>
          </p:sp>
        </mc:Choice>
        <mc:Fallback xmlns="">
          <p:sp>
            <p:nvSpPr>
              <p:cNvPr id="3" name="Content Placeholder 2">
                <a:extLst>
                  <a:ext uri="{FF2B5EF4-FFF2-40B4-BE49-F238E27FC236}">
                    <a16:creationId xmlns:a16="http://schemas.microsoft.com/office/drawing/2014/main" id="{509109F7-9D3F-4B32-8D64-C4960E6A14E3}"/>
                  </a:ext>
                </a:extLst>
              </p:cNvPr>
              <p:cNvSpPr>
                <a:spLocks noGrp="1" noRot="1" noChangeAspect="1" noMove="1" noResize="1" noEditPoints="1" noAdjustHandles="1" noChangeArrowheads="1" noChangeShapeType="1" noTextEdit="1"/>
              </p:cNvSpPr>
              <p:nvPr>
                <p:ph idx="1"/>
              </p:nvPr>
            </p:nvSpPr>
            <p:spPr>
              <a:xfrm>
                <a:off x="838200" y="1825625"/>
                <a:ext cx="5884817" cy="4351338"/>
              </a:xfrm>
              <a:blipFill>
                <a:blip r:embed="rId2"/>
                <a:stretch>
                  <a:fillRect l="-1865" t="-2101" r="-2280" b="-1821"/>
                </a:stretch>
              </a:blipFill>
            </p:spPr>
            <p:txBody>
              <a:bodyPr/>
              <a:lstStyle/>
              <a:p>
                <a:r>
                  <a:rPr lang="zh-TW" altLang="en-US">
                    <a:noFill/>
                  </a:rPr>
                  <a:t> </a:t>
                </a:r>
              </a:p>
            </p:txBody>
          </p:sp>
        </mc:Fallback>
      </mc:AlternateContent>
      <p:pic>
        <p:nvPicPr>
          <p:cNvPr id="5" name="Picture 4">
            <a:extLst>
              <a:ext uri="{FF2B5EF4-FFF2-40B4-BE49-F238E27FC236}">
                <a16:creationId xmlns:a16="http://schemas.microsoft.com/office/drawing/2014/main" id="{F1AE3291-8F1C-47F9-A5E8-90260406E0D2}"/>
              </a:ext>
            </a:extLst>
          </p:cNvPr>
          <p:cNvPicPr>
            <a:picLocks noChangeAspect="1"/>
          </p:cNvPicPr>
          <p:nvPr/>
        </p:nvPicPr>
        <p:blipFill>
          <a:blip r:embed="rId3"/>
          <a:stretch>
            <a:fillRect/>
          </a:stretch>
        </p:blipFill>
        <p:spPr>
          <a:xfrm>
            <a:off x="7349853" y="1096963"/>
            <a:ext cx="3797300" cy="5080000"/>
          </a:xfrm>
          <a:prstGeom prst="rect">
            <a:avLst/>
          </a:prstGeom>
        </p:spPr>
      </p:pic>
    </p:spTree>
    <p:extLst>
      <p:ext uri="{BB962C8B-B14F-4D97-AF65-F5344CB8AC3E}">
        <p14:creationId xmlns:p14="http://schemas.microsoft.com/office/powerpoint/2010/main" val="511674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B603-5628-4FB1-A2AF-83F3051F00D0}"/>
              </a:ext>
            </a:extLst>
          </p:cNvPr>
          <p:cNvSpPr>
            <a:spLocks noGrp="1"/>
          </p:cNvSpPr>
          <p:nvPr>
            <p:ph type="title"/>
          </p:nvPr>
        </p:nvSpPr>
        <p:spPr/>
        <p:txBody>
          <a:bodyPr/>
          <a:lstStyle/>
          <a:p>
            <a:r>
              <a:rPr lang="en-US" dirty="0"/>
              <a:t>Fermat Last Theorem</a:t>
            </a:r>
          </a:p>
        </p:txBody>
      </p:sp>
      <p:sp>
        <p:nvSpPr>
          <p:cNvPr id="3" name="Content Placeholder 2">
            <a:extLst>
              <a:ext uri="{FF2B5EF4-FFF2-40B4-BE49-F238E27FC236}">
                <a16:creationId xmlns:a16="http://schemas.microsoft.com/office/drawing/2014/main" id="{634C970A-6286-4FA2-9390-AD6CACF43376}"/>
              </a:ext>
            </a:extLst>
          </p:cNvPr>
          <p:cNvSpPr>
            <a:spLocks noGrp="1"/>
          </p:cNvSpPr>
          <p:nvPr>
            <p:ph idx="1"/>
          </p:nvPr>
        </p:nvSpPr>
        <p:spPr/>
        <p:txBody>
          <a:bodyPr/>
          <a:lstStyle/>
          <a:p>
            <a:pPr marL="0" indent="0">
              <a:buNone/>
            </a:pPr>
            <a:r>
              <a:rPr lang="en-US" dirty="0"/>
              <a:t>Pierre de Fermat wrote down this claim (Fermat Last Theorem)in 1637 inside his copy of a book called </a:t>
            </a:r>
            <a:r>
              <a:rPr lang="en-US" dirty="0" err="1"/>
              <a:t>Arithmetica</a:t>
            </a:r>
            <a:r>
              <a:rPr lang="en-US" dirty="0"/>
              <a:t>. He said "I have a proof of this theorem, but there is not enough space in this margin". However, no correct proof was found for 357 years.</a:t>
            </a:r>
          </a:p>
          <a:p>
            <a:pPr marL="0" indent="0">
              <a:buNone/>
            </a:pPr>
            <a:r>
              <a:rPr lang="en-US" dirty="0"/>
              <a:t>In the latter half of the 20th century, computational methods were used to find counterexamples of this claim. From 1950s to 1990s, Fermat’s claim had been proved for all primes less than four million. However, unable to find a counterexample doesn’t mean that this claim is right.</a:t>
            </a:r>
          </a:p>
          <a:p>
            <a:pPr marL="0" indent="0">
              <a:buNone/>
            </a:pPr>
            <a:endParaRPr lang="en-US" dirty="0"/>
          </a:p>
        </p:txBody>
      </p:sp>
    </p:spTree>
    <p:extLst>
      <p:ext uri="{BB962C8B-B14F-4D97-AF65-F5344CB8AC3E}">
        <p14:creationId xmlns:p14="http://schemas.microsoft.com/office/powerpoint/2010/main" val="294451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382B-A18A-4952-A696-43CB711D1504}"/>
              </a:ext>
            </a:extLst>
          </p:cNvPr>
          <p:cNvSpPr>
            <a:spLocks noGrp="1"/>
          </p:cNvSpPr>
          <p:nvPr>
            <p:ph type="title"/>
          </p:nvPr>
        </p:nvSpPr>
        <p:spPr/>
        <p:txBody>
          <a:bodyPr/>
          <a:lstStyle/>
          <a:p>
            <a:r>
              <a:rPr lang="en-US"/>
              <a:t>Fermat Last Theorem</a:t>
            </a:r>
            <a:endParaRPr lang="en-US" dirty="0"/>
          </a:p>
        </p:txBody>
      </p:sp>
      <p:sp>
        <p:nvSpPr>
          <p:cNvPr id="3" name="Content Placeholder 2">
            <a:extLst>
              <a:ext uri="{FF2B5EF4-FFF2-40B4-BE49-F238E27FC236}">
                <a16:creationId xmlns:a16="http://schemas.microsoft.com/office/drawing/2014/main" id="{09C5F51E-9A1F-4233-A832-86CB930CF513}"/>
              </a:ext>
            </a:extLst>
          </p:cNvPr>
          <p:cNvSpPr>
            <a:spLocks noGrp="1"/>
          </p:cNvSpPr>
          <p:nvPr>
            <p:ph idx="1"/>
          </p:nvPr>
        </p:nvSpPr>
        <p:spPr>
          <a:xfrm>
            <a:off x="838200" y="1825625"/>
            <a:ext cx="7319963" cy="4351338"/>
          </a:xfrm>
        </p:spPr>
        <p:txBody>
          <a:bodyPr/>
          <a:lstStyle/>
          <a:p>
            <a:pPr marL="0" indent="0">
              <a:buNone/>
            </a:pPr>
            <a:r>
              <a:rPr lang="en-US" dirty="0"/>
              <a:t>In 1995, Fermat Last Theorem was proven by an English mathematician</a:t>
            </a:r>
            <a:r>
              <a:rPr lang="zh-TW" altLang="en-US" dirty="0"/>
              <a:t> </a:t>
            </a:r>
            <a:r>
              <a:rPr lang="en-US" altLang="zh-TW" dirty="0"/>
              <a:t>Andrew Wiles,</a:t>
            </a:r>
            <a:r>
              <a:rPr lang="zh-TW" altLang="en-US" dirty="0"/>
              <a:t> </a:t>
            </a:r>
            <a:r>
              <a:rPr lang="en-US" altLang="zh-TW" dirty="0"/>
              <a:t>P</a:t>
            </a:r>
            <a:r>
              <a:rPr lang="en-US" dirty="0"/>
              <a:t>rofessor at the University of Oxford.</a:t>
            </a:r>
          </a:p>
          <a:p>
            <a:pPr marL="0" indent="0">
              <a:buNone/>
            </a:pPr>
            <a:r>
              <a:rPr lang="en-US" dirty="0"/>
              <a:t>However, Andrew Wiles used many techniques that were not found yet in Fermat’s time; therefore, people doubt how Fermat proved this theorem.</a:t>
            </a:r>
          </a:p>
        </p:txBody>
      </p:sp>
      <p:pic>
        <p:nvPicPr>
          <p:cNvPr id="5" name="Picture 4" descr="A person wearing glasses&#10;&#10;Description automatically generated with medium confidence">
            <a:extLst>
              <a:ext uri="{FF2B5EF4-FFF2-40B4-BE49-F238E27FC236}">
                <a16:creationId xmlns:a16="http://schemas.microsoft.com/office/drawing/2014/main" id="{267AC79D-F507-4F44-A0EE-F6D1BC842EF6}"/>
              </a:ext>
            </a:extLst>
          </p:cNvPr>
          <p:cNvPicPr>
            <a:picLocks noChangeAspect="1"/>
          </p:cNvPicPr>
          <p:nvPr/>
        </p:nvPicPr>
        <p:blipFill>
          <a:blip r:embed="rId2"/>
          <a:stretch>
            <a:fillRect/>
          </a:stretch>
        </p:blipFill>
        <p:spPr>
          <a:xfrm>
            <a:off x="8546842" y="1976609"/>
            <a:ext cx="2806958" cy="3736289"/>
          </a:xfrm>
          <a:prstGeom prst="rect">
            <a:avLst/>
          </a:prstGeom>
        </p:spPr>
      </p:pic>
    </p:spTree>
    <p:extLst>
      <p:ext uri="{BB962C8B-B14F-4D97-AF65-F5344CB8AC3E}">
        <p14:creationId xmlns:p14="http://schemas.microsoft.com/office/powerpoint/2010/main" val="3732061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2774</TotalTime>
  <Words>2208</Words>
  <Application>Microsoft Office PowerPoint</Application>
  <PresentationFormat>寬螢幕</PresentationFormat>
  <Paragraphs>145</Paragraphs>
  <Slides>38</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38</vt:i4>
      </vt:variant>
    </vt:vector>
  </HeadingPairs>
  <TitlesOfParts>
    <vt:vector size="44" baseType="lpstr">
      <vt:lpstr>Arial</vt:lpstr>
      <vt:lpstr>Calibri</vt:lpstr>
      <vt:lpstr>Calibri Light</vt:lpstr>
      <vt:lpstr>Cambria Math</vt:lpstr>
      <vt:lpstr>Roboto</vt:lpstr>
      <vt:lpstr>Office Theme</vt:lpstr>
      <vt:lpstr>Discrete Math Chapter 2</vt:lpstr>
      <vt:lpstr>Chapter 2 Overview</vt:lpstr>
      <vt:lpstr>Notes of Chapter 2</vt:lpstr>
      <vt:lpstr>2-1 Introduction to Proofs Techniques</vt:lpstr>
      <vt:lpstr>Mathematical Proofs</vt:lpstr>
      <vt:lpstr>Find Counterexample</vt:lpstr>
      <vt:lpstr>Fermat Last Theorem</vt:lpstr>
      <vt:lpstr>Fermat Last Theorem</vt:lpstr>
      <vt:lpstr>Fermat Last Theorem</vt:lpstr>
      <vt:lpstr>Exhaustive Proof</vt:lpstr>
      <vt:lpstr>Direct Proof</vt:lpstr>
      <vt:lpstr>Contraposition</vt:lpstr>
      <vt:lpstr>Contradiction</vt:lpstr>
      <vt:lpstr>2-2 Mathematical Induction</vt:lpstr>
      <vt:lpstr>First Pinciple of Mathematical Induction</vt:lpstr>
      <vt:lpstr>Example 2-2-1</vt:lpstr>
      <vt:lpstr>Example 2-2-2</vt:lpstr>
      <vt:lpstr>Example 2-2-3</vt:lpstr>
      <vt:lpstr>Second Principle of Mathematical Induction</vt:lpstr>
      <vt:lpstr>Example 2-2-4</vt:lpstr>
      <vt:lpstr>2-3 Euclidean Algorithm</vt:lpstr>
      <vt:lpstr>Euclidean Algorithm</vt:lpstr>
      <vt:lpstr>Find GCD by hands</vt:lpstr>
      <vt:lpstr>Find GCD by Algorithm</vt:lpstr>
      <vt:lpstr>Prime Number</vt:lpstr>
      <vt:lpstr>Coding Lesson</vt:lpstr>
      <vt:lpstr>Coding Lesson</vt:lpstr>
      <vt:lpstr>2-4 Introduction to Number Theory</vt:lpstr>
      <vt:lpstr>Number Theory</vt:lpstr>
      <vt:lpstr>The Fundamental Theorem of Arithmetic</vt:lpstr>
      <vt:lpstr>Improved Way of Prime Checking – Part I</vt:lpstr>
      <vt:lpstr>Improved Way of Prime Checking – Part II</vt:lpstr>
      <vt:lpstr>Coding Lesson</vt:lpstr>
      <vt:lpstr>Euler's totient function</vt:lpstr>
      <vt:lpstr>Example 2-4-1</vt:lpstr>
      <vt:lpstr>Formula of Euler's totient function</vt:lpstr>
      <vt:lpstr>Example 2-4-2</vt:lpstr>
      <vt:lpstr>Coding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Math Chapter 1</dc:title>
  <dc:creator>Yu-Hsien Jen</dc:creator>
  <cp:lastModifiedBy>Yu-Hsien Jen</cp:lastModifiedBy>
  <cp:revision>125</cp:revision>
  <dcterms:created xsi:type="dcterms:W3CDTF">2021-08-25T07:05:14Z</dcterms:created>
  <dcterms:modified xsi:type="dcterms:W3CDTF">2021-12-18T01:45:52Z</dcterms:modified>
</cp:coreProperties>
</file>